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44" r:id="rId7"/>
  </p:sldMasterIdLst>
  <p:notesMasterIdLst>
    <p:notesMasterId r:id="rId76"/>
  </p:notesMasterIdLst>
  <p:sldIdLst>
    <p:sldId id="1333" r:id="rId8"/>
    <p:sldId id="1637" r:id="rId9"/>
    <p:sldId id="1638" r:id="rId10"/>
    <p:sldId id="1670" r:id="rId11"/>
    <p:sldId id="1671" r:id="rId12"/>
    <p:sldId id="1674" r:id="rId13"/>
    <p:sldId id="1673" r:id="rId14"/>
    <p:sldId id="1675" r:id="rId15"/>
    <p:sldId id="1330" r:id="rId16"/>
    <p:sldId id="1186" r:id="rId17"/>
    <p:sldId id="1676" r:id="rId18"/>
    <p:sldId id="1677" r:id="rId19"/>
    <p:sldId id="1678" r:id="rId20"/>
    <p:sldId id="468" r:id="rId21"/>
    <p:sldId id="1470" r:id="rId22"/>
    <p:sldId id="1679" r:id="rId23"/>
    <p:sldId id="1680" r:id="rId24"/>
    <p:sldId id="1681" r:id="rId25"/>
    <p:sldId id="1682" r:id="rId26"/>
    <p:sldId id="1683" r:id="rId27"/>
    <p:sldId id="670" r:id="rId28"/>
    <p:sldId id="1684" r:id="rId29"/>
    <p:sldId id="1685" r:id="rId30"/>
    <p:sldId id="1592" r:id="rId31"/>
    <p:sldId id="1686" r:id="rId32"/>
    <p:sldId id="602" r:id="rId33"/>
    <p:sldId id="1687" r:id="rId34"/>
    <p:sldId id="1688" r:id="rId35"/>
    <p:sldId id="1689" r:id="rId36"/>
    <p:sldId id="1177" r:id="rId37"/>
    <p:sldId id="1220" r:id="rId38"/>
    <p:sldId id="1221" r:id="rId39"/>
    <p:sldId id="1222" r:id="rId40"/>
    <p:sldId id="1223" r:id="rId41"/>
    <p:sldId id="1224" r:id="rId42"/>
    <p:sldId id="1225" r:id="rId43"/>
    <p:sldId id="1219" r:id="rId44"/>
    <p:sldId id="1622" r:id="rId45"/>
    <p:sldId id="1690" r:id="rId46"/>
    <p:sldId id="1621" r:id="rId47"/>
    <p:sldId id="1691" r:id="rId48"/>
    <p:sldId id="1693" r:id="rId49"/>
    <p:sldId id="1692" r:id="rId50"/>
    <p:sldId id="1694" r:id="rId51"/>
    <p:sldId id="1695" r:id="rId52"/>
    <p:sldId id="1176" r:id="rId53"/>
    <p:sldId id="1487" r:id="rId54"/>
    <p:sldId id="1662" r:id="rId55"/>
    <p:sldId id="1696" r:id="rId56"/>
    <p:sldId id="1697" r:id="rId57"/>
    <p:sldId id="1698" r:id="rId58"/>
    <p:sldId id="1699" r:id="rId59"/>
    <p:sldId id="1175" r:id="rId60"/>
    <p:sldId id="1634" r:id="rId61"/>
    <p:sldId id="1700" r:id="rId62"/>
    <p:sldId id="1174" r:id="rId63"/>
    <p:sldId id="1701" r:id="rId64"/>
    <p:sldId id="1702" r:id="rId65"/>
    <p:sldId id="1703" r:id="rId66"/>
    <p:sldId id="1704" r:id="rId67"/>
    <p:sldId id="1705" r:id="rId68"/>
    <p:sldId id="1706" r:id="rId69"/>
    <p:sldId id="1707" r:id="rId70"/>
    <p:sldId id="1708" r:id="rId71"/>
    <p:sldId id="1709" r:id="rId72"/>
    <p:sldId id="1710" r:id="rId73"/>
    <p:sldId id="1711" r:id="rId74"/>
    <p:sldId id="1712" r:id="rId7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9933"/>
    <a:srgbClr val="FF3300"/>
    <a:srgbClr val="FF5050"/>
    <a:srgbClr val="990099"/>
    <a:srgbClr val="CC00CC"/>
    <a:srgbClr val="FF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86353" autoAdjust="0"/>
  </p:normalViewPr>
  <p:slideViewPr>
    <p:cSldViewPr>
      <p:cViewPr varScale="1">
        <p:scale>
          <a:sx n="86" d="100"/>
          <a:sy n="86" d="100"/>
        </p:scale>
        <p:origin x="1171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50" Type="http://schemas.openxmlformats.org/officeDocument/2006/relationships/slide" Target="slides/slide43.xml"/><Relationship Id="rId55" Type="http://schemas.openxmlformats.org/officeDocument/2006/relationships/slide" Target="slides/slide48.xml"/><Relationship Id="rId63" Type="http://schemas.openxmlformats.org/officeDocument/2006/relationships/slide" Target="slides/slide56.xml"/><Relationship Id="rId68" Type="http://schemas.openxmlformats.org/officeDocument/2006/relationships/slide" Target="slides/slide61.xml"/><Relationship Id="rId76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6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9" Type="http://schemas.openxmlformats.org/officeDocument/2006/relationships/slide" Target="slides/slide2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slide" Target="slides/slide46.xml"/><Relationship Id="rId58" Type="http://schemas.openxmlformats.org/officeDocument/2006/relationships/slide" Target="slides/slide51.xml"/><Relationship Id="rId66" Type="http://schemas.openxmlformats.org/officeDocument/2006/relationships/slide" Target="slides/slide59.xml"/><Relationship Id="rId74" Type="http://schemas.openxmlformats.org/officeDocument/2006/relationships/slide" Target="slides/slide67.xml"/><Relationship Id="rId79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4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slide" Target="slides/slide45.xml"/><Relationship Id="rId60" Type="http://schemas.openxmlformats.org/officeDocument/2006/relationships/slide" Target="slides/slide53.xml"/><Relationship Id="rId65" Type="http://schemas.openxmlformats.org/officeDocument/2006/relationships/slide" Target="slides/slide58.xml"/><Relationship Id="rId73" Type="http://schemas.openxmlformats.org/officeDocument/2006/relationships/slide" Target="slides/slide66.xml"/><Relationship Id="rId78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56" Type="http://schemas.openxmlformats.org/officeDocument/2006/relationships/slide" Target="slides/slide49.xml"/><Relationship Id="rId64" Type="http://schemas.openxmlformats.org/officeDocument/2006/relationships/slide" Target="slides/slide57.xml"/><Relationship Id="rId69" Type="http://schemas.openxmlformats.org/officeDocument/2006/relationships/slide" Target="slides/slide62.xml"/><Relationship Id="rId77" Type="http://schemas.openxmlformats.org/officeDocument/2006/relationships/presProps" Target="presProps.xml"/><Relationship Id="rId8" Type="http://schemas.openxmlformats.org/officeDocument/2006/relationships/slide" Target="slides/slide1.xml"/><Relationship Id="rId51" Type="http://schemas.openxmlformats.org/officeDocument/2006/relationships/slide" Target="slides/slide44.xml"/><Relationship Id="rId72" Type="http://schemas.openxmlformats.org/officeDocument/2006/relationships/slide" Target="slides/slide65.xml"/><Relationship Id="rId80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59" Type="http://schemas.openxmlformats.org/officeDocument/2006/relationships/slide" Target="slides/slide52.xml"/><Relationship Id="rId67" Type="http://schemas.openxmlformats.org/officeDocument/2006/relationships/slide" Target="slides/slide60.xml"/><Relationship Id="rId20" Type="http://schemas.openxmlformats.org/officeDocument/2006/relationships/slide" Target="slides/slide13.xml"/><Relationship Id="rId41" Type="http://schemas.openxmlformats.org/officeDocument/2006/relationships/slide" Target="slides/slide34.xml"/><Relationship Id="rId54" Type="http://schemas.openxmlformats.org/officeDocument/2006/relationships/slide" Target="slides/slide47.xml"/><Relationship Id="rId62" Type="http://schemas.openxmlformats.org/officeDocument/2006/relationships/slide" Target="slides/slide55.xml"/><Relationship Id="rId70" Type="http://schemas.openxmlformats.org/officeDocument/2006/relationships/slide" Target="slides/slide63.xml"/><Relationship Id="rId75" Type="http://schemas.openxmlformats.org/officeDocument/2006/relationships/slide" Target="slides/slide6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slide" Target="slides/slide42.xml"/><Relationship Id="rId57" Type="http://schemas.openxmlformats.org/officeDocument/2006/relationships/slide" Target="slides/slide5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4CB75-6526-4142-A771-B26B468A370A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3E924-8FC9-4187-A9F9-032291BDF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14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94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37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071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679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87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911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546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1469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5261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2865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585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840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192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9055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4961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6012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7824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7591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5318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6785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2367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53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4076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1627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927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8677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0207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7110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2008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3496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0873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7800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42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0182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7349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77451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48718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09367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4500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54529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583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50224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4761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593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6935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09696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16453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16701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82222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05336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15646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76468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83860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72060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912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62431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51843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05992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74284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46999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97165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21766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04477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28668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92970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11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4344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93349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3948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45601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06822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02675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65310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00028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697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00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6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484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34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4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623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0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191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6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31</a:t>
            </a:r>
          </a:p>
          <a:p>
            <a:pPr marL="0" indent="0" algn="ctr">
              <a:buNone/>
            </a:pP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ườ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sz="6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Niên</a:t>
            </a:r>
            <a:endParaRPr lang="en-US" sz="6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endParaRPr lang="en-US" sz="6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endParaRPr lang="en-US" sz="4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4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03 </a:t>
            </a:r>
            <a:r>
              <a:rPr lang="en-US" sz="4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en-US" sz="4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2019</a:t>
            </a:r>
            <a:endParaRPr lang="en-US" sz="4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9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91440"/>
            <a:ext cx="9144000" cy="651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5000"/>
              </a:lnSpc>
              <a:defRPr/>
            </a:pPr>
            <a:r>
              <a:rPr lang="en-US" sz="28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 reading from the </a:t>
            </a:r>
            <a:r>
              <a:rPr lang="en-US" sz="28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second </a:t>
            </a:r>
            <a:r>
              <a:rPr lang="en-US" sz="28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Book </a:t>
            </a:r>
            <a:r>
              <a:rPr lang="en-US" sz="28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of </a:t>
            </a:r>
            <a:r>
              <a:rPr lang="en-US" sz="28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Wisdom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Before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the LORD the whole universe is as a grain from a 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balance or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a drop of morning dew come down upon the earth.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But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you have mercy on all, because you can do all things;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 and you overlook people's sins that 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they</a:t>
            </a:r>
            <a:endParaRPr lang="en-US" sz="39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5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91440"/>
            <a:ext cx="9144000" cy="6724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5000"/>
              </a:lnSpc>
              <a:defRPr/>
            </a:pP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may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repent.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For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you love all things that 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are and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loathe nothing that you have 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made;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for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what you hated, you would not have 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fashioned.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And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how could a thing remain, unless you willed it;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or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be preserved, had it not been 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called</a:t>
            </a:r>
            <a:endParaRPr lang="en-US" sz="39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22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91440"/>
            <a:ext cx="9144000" cy="6724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5000"/>
              </a:lnSpc>
              <a:defRPr/>
            </a:pP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forth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by you?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But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you spare all 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things,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because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they are 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yours,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O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LORD and lover of souls,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for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your imperishable spirit is in all 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things!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Therefore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you rebuke offenders little by little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,</a:t>
            </a:r>
            <a:endParaRPr lang="en-US" sz="39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16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9144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warn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them and remind them of the sins they are committing,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that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they may abandon their wickedness and believe in you, O LORD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!</a:t>
            </a:r>
          </a:p>
          <a:p>
            <a:pPr marL="0" indent="0">
              <a:lnSpc>
                <a:spcPct val="140000"/>
              </a:lnSpc>
              <a:defRPr/>
            </a:pPr>
            <a:endParaRPr lang="en-US" sz="39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endParaRPr lang="en-US" sz="39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endParaRPr lang="en-US" sz="39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9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9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9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endParaRPr lang="en-US" sz="39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87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201894"/>
            <a:ext cx="9125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828203"/>
            <a:ext cx="9125712" cy="5576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5000"/>
              </a:lnSpc>
              <a:defRPr/>
            </a:pPr>
            <a:r>
              <a:rPr lang="vi-VN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Tâu Thánh </a:t>
            </a:r>
            <a:r>
              <a:rPr lang="vi-VN" sz="5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Thượng,</a:t>
            </a:r>
            <a:endParaRPr lang="en-US" sz="54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5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Ngài </a:t>
            </a:r>
            <a:r>
              <a:rPr lang="vi-VN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là Thiên Chúa của con.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Con xin chúc </a:t>
            </a:r>
            <a:r>
              <a:rPr lang="vi-VN" sz="5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tụng</a:t>
            </a:r>
            <a:r>
              <a:rPr lang="en-US" sz="5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vi-VN" sz="5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 </a:t>
            </a:r>
            <a:r>
              <a:rPr lang="vi-VN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Danh muôn thưở muôn đời.</a:t>
            </a:r>
            <a:endParaRPr lang="en-US" sz="5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93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8288" y="96530"/>
            <a:ext cx="9125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Tv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144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502920"/>
            <a:ext cx="9125712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5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1.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 </a:t>
            </a: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một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niềm</a:t>
            </a:r>
            <a:r>
              <a:rPr lang="en-U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xót </a:t>
            </a: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thương và từ ái.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Đã khoan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hồng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mà </a:t>
            </a: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lại lắm nghĩa giầu ân.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 từ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bi</a:t>
            </a:r>
            <a:r>
              <a:rPr lang="en-U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quảng </a:t>
            </a: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đại với </a:t>
            </a:r>
            <a:r>
              <a:rPr lang="en-US" sz="40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hết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muôn </a:t>
            </a: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loài.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Và âu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yếm</a:t>
            </a:r>
            <a:endParaRPr lang="en-US" sz="4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muôn </a:t>
            </a: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vật Người đã dựng nên.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44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201894"/>
            <a:ext cx="9125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828203"/>
            <a:ext cx="9125712" cy="5576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5000"/>
              </a:lnSpc>
              <a:defRPr/>
            </a:pPr>
            <a:r>
              <a:rPr lang="vi-VN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Tâu Thánh </a:t>
            </a:r>
            <a:r>
              <a:rPr lang="vi-VN" sz="5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Thượng,</a:t>
            </a:r>
            <a:endParaRPr lang="en-US" sz="54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5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Ngài </a:t>
            </a:r>
            <a:r>
              <a:rPr lang="vi-VN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là Thiên Chúa của con.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Con xin chúc </a:t>
            </a:r>
            <a:r>
              <a:rPr lang="vi-VN" sz="5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tụng</a:t>
            </a:r>
            <a:r>
              <a:rPr lang="en-US" sz="5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vi-VN" sz="5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 </a:t>
            </a:r>
            <a:r>
              <a:rPr lang="vi-VN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Danh muôn thưở muôn đời.</a:t>
            </a:r>
            <a:endParaRPr lang="en-US" sz="5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0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8288" y="96530"/>
            <a:ext cx="9125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Tv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144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502920"/>
            <a:ext cx="9125712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2.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Muôn </a:t>
            </a: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tạo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vật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,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phải dâng lời tôn vinh.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Chúc khen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Người,</a:t>
            </a:r>
            <a:endParaRPr lang="en-US" sz="4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này </a:t>
            </a: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hỡi tôi tớ thành tín.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Hãy truyền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rao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en-U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ước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Người </a:t>
            </a: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vinh hiển rạng ngời.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Quyền năng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Chúa,</a:t>
            </a:r>
            <a:endParaRPr lang="en-US" sz="4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muôn </a:t>
            </a: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người luôn phải đề cao.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66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201894"/>
            <a:ext cx="9125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828203"/>
            <a:ext cx="9125712" cy="5576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5000"/>
              </a:lnSpc>
              <a:defRPr/>
            </a:pPr>
            <a:r>
              <a:rPr lang="vi-VN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Tâu Thánh </a:t>
            </a:r>
            <a:r>
              <a:rPr lang="vi-VN" sz="5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Thượng,</a:t>
            </a:r>
            <a:endParaRPr lang="en-US" sz="54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5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Ngài </a:t>
            </a:r>
            <a:r>
              <a:rPr lang="vi-VN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là Thiên Chúa của con.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Con xin chúc </a:t>
            </a:r>
            <a:r>
              <a:rPr lang="vi-VN" sz="5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tụng</a:t>
            </a:r>
            <a:r>
              <a:rPr lang="en-US" sz="5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vi-VN" sz="5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 </a:t>
            </a:r>
            <a:r>
              <a:rPr lang="vi-VN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Danh muôn thưở muôn đời.</a:t>
            </a:r>
            <a:endParaRPr lang="en-US" sz="5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58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8288" y="96530"/>
            <a:ext cx="9125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Tv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144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411480"/>
            <a:ext cx="9125712" cy="6717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35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3. </a:t>
            </a:r>
            <a:r>
              <a:rPr lang="vi-VN" sz="39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Khắp </a:t>
            </a:r>
            <a:r>
              <a:rPr lang="vi-VN" sz="39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phàm </a:t>
            </a:r>
            <a:r>
              <a:rPr lang="vi-VN" sz="39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trần</a:t>
            </a:r>
            <a:endParaRPr lang="en-US" sz="39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am tường kỳ công Chúa</a:t>
            </a:r>
            <a:r>
              <a:rPr lang="en-US" sz="39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.</a:t>
            </a:r>
            <a:endParaRPr lang="vi-VN" sz="39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Ánh </a:t>
            </a:r>
            <a:r>
              <a:rPr lang="vi-VN" sz="39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huy </a:t>
            </a:r>
            <a:r>
              <a:rPr lang="vi-VN" sz="39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hoàng</a:t>
            </a:r>
            <a:endParaRPr lang="en-US" sz="39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của </a:t>
            </a:r>
            <a:r>
              <a:rPr lang="vi-VN" sz="39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vương quốc Chúa rạng soi.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Vương quyền </a:t>
            </a:r>
            <a:r>
              <a:rPr lang="vi-VN" sz="39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Ngài</a:t>
            </a:r>
            <a:r>
              <a:rPr lang="en-US" sz="39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vững </a:t>
            </a:r>
            <a:r>
              <a:rPr lang="vi-VN" sz="39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bền cho đến muôn đời.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Triều đại </a:t>
            </a:r>
            <a:r>
              <a:rPr lang="vi-VN" sz="39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</a:t>
            </a:r>
            <a:r>
              <a:rPr lang="en-US" sz="39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vĩnh </a:t>
            </a:r>
            <a:r>
              <a:rPr lang="vi-VN" sz="39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tồn cho đến nghìn sau.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26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109728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dirty="0">
                <a:solidFill>
                  <a:srgbClr val="FF9900"/>
                </a:solidFill>
                <a:latin typeface="Arial" charset="0"/>
                <a:cs typeface="Arial" charset="0"/>
              </a:rPr>
              <a:t>Kinh Cầu </a:t>
            </a:r>
            <a:r>
              <a:rPr lang="it-IT" sz="2600" b="1" dirty="0">
                <a:solidFill>
                  <a:srgbClr val="FF9900"/>
                </a:solidFill>
                <a:latin typeface="Arial" charset="0"/>
                <a:cs typeface="Arial" charset="0"/>
              </a:rPr>
              <a:t>Tổng Lãnh Thiên Thần </a:t>
            </a:r>
            <a:r>
              <a:rPr lang="it-IT" sz="26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Micae</a:t>
            </a:r>
            <a:endParaRPr lang="en-US" sz="2600" b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52400" y="722531"/>
            <a:ext cx="8973312" cy="5789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Lạy Tổng lãnh thiên thần Mi-ca-e,</a:t>
            </a: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là vị Nguyên soái cơ binh trên trời,</a:t>
            </a: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Xin phù hộ chúng con trong cuộc chiến</a:t>
            </a:r>
            <a:r>
              <a:rPr lang="en-US" sz="4200" dirty="0">
                <a:solidFill>
                  <a:schemeClr val="bg1"/>
                </a:solidFill>
                <a:latin typeface="Arial" charset="0"/>
                <a:cs typeface="Arial" charset="0"/>
              </a:rPr>
              <a:t>,</a:t>
            </a:r>
            <a:endParaRPr lang="vi-VN" sz="42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chống sự dữ và cạm bẫy ác thần.</a:t>
            </a: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Xin dùng quyền phép Chúa trị Xatan</a:t>
            </a:r>
            <a:r>
              <a:rPr 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,</a:t>
            </a:r>
            <a:endParaRPr lang="en-US" sz="4200" i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55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201894"/>
            <a:ext cx="9125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828203"/>
            <a:ext cx="9125712" cy="5576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5000"/>
              </a:lnSpc>
              <a:defRPr/>
            </a:pPr>
            <a:r>
              <a:rPr lang="vi-VN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Tâu Thánh </a:t>
            </a:r>
            <a:r>
              <a:rPr lang="vi-VN" sz="5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Thượng,</a:t>
            </a:r>
            <a:endParaRPr lang="en-US" sz="54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5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Ngài </a:t>
            </a:r>
            <a:r>
              <a:rPr lang="vi-VN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là Thiên Chúa của con.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Con xin chúc </a:t>
            </a:r>
            <a:r>
              <a:rPr lang="vi-VN" sz="5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tụng</a:t>
            </a:r>
            <a:r>
              <a:rPr lang="en-US" sz="5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vi-VN" sz="5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 </a:t>
            </a:r>
            <a:r>
              <a:rPr lang="vi-VN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Danh muôn thưở muôn đời.</a:t>
            </a:r>
            <a:endParaRPr lang="en-US" sz="5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28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863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5000"/>
              </a:lnSpc>
              <a:defRPr/>
            </a:pPr>
            <a:r>
              <a:rPr lang="en-US" sz="24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Bài</a:t>
            </a:r>
            <a:r>
              <a:rPr lang="en-US" sz="24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t</a:t>
            </a:r>
            <a:r>
              <a:rPr lang="vi-VN" sz="24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rích </a:t>
            </a:r>
            <a:r>
              <a:rPr lang="vi-VN" sz="24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thư thứ hai của Thánh Phaolô Tông đồ gửi tín hữu Thêxalônica.</a:t>
            </a:r>
            <a:endParaRPr lang="en-US" sz="2400" dirty="0" smtClean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Anh em thân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mến,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húng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tôi hằng cầu nguyện cho anh em: Thiên Chúa chúng ta đoái thương làm cho anh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em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nên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xứng đáng ơn Chúa kêu gọi anh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em,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xin Người dùng quyền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phép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mà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kiện toàn những ý định ngay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lành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do lòng tốt của anh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em</a:t>
            </a:r>
            <a:endParaRPr lang="en-US" sz="40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35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641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công việc của lòng tin anh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em,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để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danh Đức Giêsu Kitô, Chúa chúng ta, được vinh hiển trong anh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em,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anh em được vinh hiển trong Người, do ân sủng của Thiên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chúng ta, và của Chúa Giêsu Kitô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Anh em thân mến, nhân về ngày trở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lại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3800" dirty="0" err="1">
                <a:solidFill>
                  <a:srgbClr val="FFFFFF"/>
                </a:solidFill>
                <a:latin typeface="Arial" charset="0"/>
                <a:cs typeface="Arial" charset="0"/>
              </a:rPr>
              <a:t>của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3800" dirty="0" err="1">
                <a:solidFill>
                  <a:srgbClr val="FFFFFF"/>
                </a:solidFill>
                <a:latin typeface="Arial" charset="0"/>
                <a:cs typeface="Arial" charset="0"/>
              </a:rPr>
              <a:t>Đức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3800" dirty="0" err="1">
                <a:solidFill>
                  <a:srgbClr val="FFFFFF"/>
                </a:solidFill>
                <a:latin typeface="Arial" charset="0"/>
                <a:cs typeface="Arial" charset="0"/>
              </a:rPr>
              <a:t>Giêsu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3800" dirty="0" err="1">
                <a:solidFill>
                  <a:srgbClr val="FFFFFF"/>
                </a:solidFill>
                <a:latin typeface="Arial" charset="0"/>
                <a:cs typeface="Arial" charset="0"/>
              </a:rPr>
              <a:t>Kitô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, </a:t>
            </a:r>
            <a:r>
              <a:rPr lang="en-US" sz="3800" dirty="0" err="1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3800" dirty="0" err="1">
                <a:solidFill>
                  <a:srgbClr val="FFFFFF"/>
                </a:solidFill>
                <a:latin typeface="Arial" charset="0"/>
                <a:cs typeface="Arial" charset="0"/>
              </a:rPr>
              <a:t>chúng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 ta, </a:t>
            </a:r>
            <a:endParaRPr lang="en-US" sz="40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27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684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về sự chúng ta tập họp bên cạnh Người, chúng tôi nài xin anh em chớ vội để mình bị giao động tinh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thần,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đừng hoảng sợ bởi có ai nói tiên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tri,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hoặc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bởi lời rao giảng hay bởi thư từ nào được coi như do chúng tôi gởi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đến,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mà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nói như thể ngày Chúa gần đến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40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000" b="1" dirty="0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000" b="1" dirty="0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endParaRPr lang="en-US" sz="40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20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943600" y="73152"/>
            <a:ext cx="3200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9900"/>
                </a:solidFill>
                <a:latin typeface="Arial" charset="0"/>
                <a:cs typeface="Arial" charset="0"/>
              </a:rPr>
              <a:t>Tung </a:t>
            </a:r>
            <a:r>
              <a:rPr lang="en-US" sz="2400" b="1" dirty="0" err="1" smtClean="0">
                <a:solidFill>
                  <a:srgbClr val="FF9900"/>
                </a:solidFill>
                <a:latin typeface="Arial" charset="0"/>
                <a:cs typeface="Arial" charset="0"/>
              </a:rPr>
              <a:t>Hô</a:t>
            </a:r>
            <a:r>
              <a:rPr lang="en-US" sz="24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>
                <a:solidFill>
                  <a:srgbClr val="FF9900"/>
                </a:solidFill>
                <a:latin typeface="Arial" charset="0"/>
                <a:cs typeface="Arial" charset="0"/>
              </a:rPr>
              <a:t>Tin </a:t>
            </a:r>
            <a:r>
              <a:rPr lang="en-US" sz="2400" b="1" dirty="0" err="1" smtClean="0">
                <a:solidFill>
                  <a:srgbClr val="FF9900"/>
                </a:solidFill>
                <a:latin typeface="Arial" charset="0"/>
                <a:cs typeface="Arial" charset="0"/>
              </a:rPr>
              <a:t>Mừng</a:t>
            </a:r>
            <a:endParaRPr lang="en-US" sz="2400" b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497087"/>
            <a:ext cx="9144000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vi-VN" sz="4800" dirty="0">
                <a:solidFill>
                  <a:srgbClr val="FFFF00"/>
                </a:solidFill>
                <a:latin typeface="Arial" charset="0"/>
                <a:cs typeface="Arial" charset="0"/>
              </a:rPr>
              <a:t>Alleluia, Alleluia,</a:t>
            </a:r>
            <a:r>
              <a:rPr lang="en-US" sz="4800" dirty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vi-VN" sz="4800" dirty="0">
                <a:solidFill>
                  <a:srgbClr val="FFFF00"/>
                </a:solidFill>
                <a:latin typeface="Arial" charset="0"/>
                <a:cs typeface="Arial" charset="0"/>
              </a:rPr>
              <a:t>Alleluia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Thiên Chúa yêu thế gian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đến nỗi đã ban Con Một,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để ai tin vào Con của Người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thì được sống muôn đời.</a:t>
            </a:r>
            <a:endParaRPr lang="en-US" sz="4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Alleluia</a:t>
            </a:r>
            <a:r>
              <a:rPr lang="vi-VN" sz="4800" dirty="0">
                <a:solidFill>
                  <a:srgbClr val="FFFF00"/>
                </a:solidFill>
                <a:latin typeface="Arial" charset="0"/>
                <a:cs typeface="Arial" charset="0"/>
              </a:rPr>
              <a:t>, Alleluia,</a:t>
            </a:r>
            <a:r>
              <a:rPr lang="en-US" sz="4800" dirty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vi-VN" sz="4800" dirty="0">
                <a:solidFill>
                  <a:srgbClr val="FFFF00"/>
                </a:solidFill>
                <a:latin typeface="Arial" charset="0"/>
                <a:cs typeface="Arial" charset="0"/>
              </a:rPr>
              <a:t>Alleluia</a:t>
            </a:r>
            <a:endParaRPr lang="en-US" sz="4800" dirty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91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51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5000"/>
              </a:lnSpc>
              <a:defRPr/>
            </a:pPr>
            <a:r>
              <a:rPr lang="en-US" sz="2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 reading from the Holy Gospel according to Luke</a:t>
            </a:r>
            <a:endParaRPr lang="en-US" sz="280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At that time, Jesus came to Jericho and intended to pass through the town.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Now a man there named </a:t>
            </a:r>
            <a:r>
              <a:rPr lang="en-US" sz="3900" dirty="0" err="1">
                <a:solidFill>
                  <a:srgbClr val="FFFFFF"/>
                </a:solidFill>
                <a:latin typeface="Arial" charset="0"/>
                <a:cs typeface="Arial" charset="0"/>
              </a:rPr>
              <a:t>Zacchaeus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who was a chief tax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collector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and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also a wealthy man,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was seeking to see who Jesus was;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but he could not see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Him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12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because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of the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crowd,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for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he was short in stature.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So he ran ahead and climbed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 sycamore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tree in order to see Jesus,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who was about to pass that way.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When he reached the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place,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Jesus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looked up and said,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“</a:t>
            </a:r>
            <a:r>
              <a:rPr lang="en-US" sz="39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Zacchaeus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, come down quickly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3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for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today I must stay at your house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.”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And he came down quickly and received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Him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with joy.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When they all saw this, they began to grumble, saying,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“He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has gone to stay at the house of a sinner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.”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But </a:t>
            </a:r>
            <a:r>
              <a:rPr lang="en-US" sz="3900" dirty="0" err="1">
                <a:solidFill>
                  <a:srgbClr val="FFFFFF"/>
                </a:solidFill>
                <a:latin typeface="Arial" charset="0"/>
                <a:cs typeface="Arial" charset="0"/>
              </a:rPr>
              <a:t>Zacchaeus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 stood there and said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to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25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the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Lord,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“Behold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, half of my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possessions, Lord,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I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shall give to the poor,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and if I have extorted anything from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anyone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I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shall repay it four times over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.”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And Jesus said to him,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“Today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salvation has come to this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house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61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74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because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this man too is a descendant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of Abraham.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For the Son of Man has come to seek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and to save what was lost.”</a:t>
            </a:r>
          </a:p>
          <a:p>
            <a:pPr marL="0" indent="0">
              <a:lnSpc>
                <a:spcPct val="140000"/>
              </a:lnSpc>
              <a:defRPr/>
            </a:pP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6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58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55448" y="722531"/>
            <a:ext cx="8970264" cy="576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cùng thuộc hạ đang rảo quanh thế giới</a:t>
            </a:r>
            <a:r>
              <a:rPr lang="en-US" sz="4200" dirty="0">
                <a:solidFill>
                  <a:schemeClr val="bg1"/>
                </a:solidFill>
                <a:latin typeface="Arial" charset="0"/>
                <a:cs typeface="Arial" charset="0"/>
              </a:rPr>
              <a:t>,</a:t>
            </a:r>
            <a:endParaRPr lang="vi-VN" sz="42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tìm mọi cách làm hại các linh hồn,</a:t>
            </a: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và giam chúng trong hoả ngục đời đời</a:t>
            </a:r>
            <a:r>
              <a:rPr lang="vi-VN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.</a:t>
            </a:r>
            <a:endParaRPr lang="vi-VN" sz="42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25000"/>
              </a:lnSpc>
              <a:defRPr/>
            </a:pPr>
            <a:r>
              <a:rPr lang="vi-VN" sz="4300" b="1" dirty="0">
                <a:solidFill>
                  <a:srgbClr val="FF9900"/>
                </a:solidFill>
                <a:latin typeface="Arial" charset="0"/>
                <a:cs typeface="Arial" charset="0"/>
              </a:rPr>
              <a:t>Amen.</a:t>
            </a:r>
            <a:endParaRPr lang="en-US" sz="4300" b="1" i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109728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dirty="0">
                <a:solidFill>
                  <a:srgbClr val="FF9900"/>
                </a:solidFill>
                <a:latin typeface="Arial" charset="0"/>
                <a:cs typeface="Arial" charset="0"/>
              </a:rPr>
              <a:t>Kinh Cầu </a:t>
            </a:r>
            <a:r>
              <a:rPr lang="it-IT" sz="2600" b="1" dirty="0">
                <a:solidFill>
                  <a:srgbClr val="FF9900"/>
                </a:solidFill>
                <a:latin typeface="Arial" charset="0"/>
                <a:cs typeface="Arial" charset="0"/>
              </a:rPr>
              <a:t>Tổng Lãnh Thiên Thần </a:t>
            </a:r>
            <a:r>
              <a:rPr lang="it-IT" sz="26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Micae</a:t>
            </a:r>
            <a:endParaRPr lang="en-US" sz="2600" b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21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548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73152"/>
            <a:ext cx="9144000" cy="712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0000"/>
              </a:lnSpc>
              <a:defRPr/>
            </a:pPr>
            <a:r>
              <a:rPr lang="en-US" sz="2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Kinh</a:t>
            </a:r>
            <a:r>
              <a:rPr lang="en-US" sz="26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Tin Kính </a:t>
            </a:r>
            <a:r>
              <a:rPr lang="en-US" sz="2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Công</a:t>
            </a:r>
            <a:r>
              <a:rPr lang="en-US" sz="2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Đồng</a:t>
            </a:r>
            <a:r>
              <a:rPr lang="en-US" sz="2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Nicea</a:t>
            </a:r>
            <a:endParaRPr lang="en-US" sz="260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Tôi tin kính một Thiên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Cha toàn năng,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Ðấng tạo thành trời đất,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muôn vật hữu hình và vô hình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Tôi tin kính một Chúa Giêsu Kitô,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Con Một Thiên Chúa,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sinh bởi Ðức Chúa Cha từ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trước muôn đời.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87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7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là Thiên Chúa bởi Thiên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Ánh sáng bởi Ánh sáng,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Thiên Chúa thật bởi Thiên Chúa thật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được sinh ra mà không phải được tạo thành,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đồng bản thể với Ðức Chúa Cha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nhờ Người mà muôn vật được tạo thành.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Vì loài người chúng ta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56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950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để cứu độ chúng ta,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đã từ trời xuống thế.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Bởi phép Ðức Chúa Thánh Thần,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đã nhập thể trong lòng Trinh Nữ Maria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đã làm người.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chịu đóng đinh vào thập giá vì chúng ta,</a:t>
            </a:r>
          </a:p>
        </p:txBody>
      </p:sp>
    </p:spTree>
    <p:extLst>
      <p:ext uri="{BB962C8B-B14F-4D97-AF65-F5344CB8AC3E}">
        <p14:creationId xmlns:p14="http://schemas.microsoft.com/office/powerpoint/2010/main" val="88207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7033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thời quan Phongxiô Philatô;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chịu khổ hình và mai táng,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ngày thứ ba Người sống lại như lời Thánh Kinh.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lên trời,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ngự bên hữu Ðức Chúa Cha,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Người sẽ lại đến trong vinh quang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để phán xét kẻ sống và kẻ chết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Nước Người sẽ không bao giờ cùng.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34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855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tin kính Ðức Chúa Thánh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Thần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 Thiên Chúa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là Ðấng ban sự sống,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bởi Ðức Chúa Cha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Ðức Chúa Con mà ra.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được phụng thờ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tôn vinh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cùng với Ðức Chúa Cha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Ðức Chúa Con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đã dùng các tiên tri mà phán dạy.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9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622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tin Hội thánh duy nhất,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thánh thiện,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công giáo và tông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truyền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tuyên xưng có một Phép Rửa để tha tội.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trông đợi kẻ chết sống lại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sự sống đời sau.</a:t>
            </a:r>
            <a:r>
              <a:rPr lang="en-US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/>
            </a:r>
            <a:br>
              <a:rPr lang="en-US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</a:br>
            <a:endParaRPr lang="vi-VN" sz="43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14000"/>
              </a:lnSpc>
              <a:defRPr/>
            </a:pPr>
            <a:r>
              <a:rPr lang="vi-VN" sz="4300" dirty="0" smtClean="0">
                <a:solidFill>
                  <a:srgbClr val="FF9933"/>
                </a:solidFill>
                <a:latin typeface="Arial" charset="0"/>
                <a:cs typeface="Arial" charset="0"/>
              </a:rPr>
              <a:t>Amen.</a:t>
            </a:r>
            <a:endParaRPr lang="en-US" sz="4300" dirty="0">
              <a:solidFill>
                <a:srgbClr val="FF9933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97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089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4796" y="583317"/>
            <a:ext cx="9144000" cy="62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1.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Lời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thiêng dâng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từ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trong đáy tim âm thầm.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Lời cầu xin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tựa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như nén hương lan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trầm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Hồn con bay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vút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về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nơi nhan Chúa nương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thân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Và uống no say tin yêu nồng ấm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Lời Thiêng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99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4796" y="583317"/>
            <a:ext cx="9144000" cy="62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Từ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khi con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biết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ình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yêu Chúa ban cao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vời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Và từ khi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biết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con Chúa luôn an bài.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Hồn con sẽ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mãi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cầu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xin tha thiết danh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Cùng Chúa con không lo chi đường dài.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Lời Thiêng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53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38100" y="73152"/>
            <a:ext cx="916305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 Nơi </a:t>
            </a:r>
            <a:r>
              <a:rPr lang="vi-VN" sz="2600" b="1" i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endParaRPr lang="en-US" sz="2600" b="1" i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28575" y="228600"/>
            <a:ext cx="9144000" cy="698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75000"/>
              </a:lnSpc>
              <a:defRPr/>
            </a:pPr>
            <a:r>
              <a:rPr lang="en-US" sz="2400" i="1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i="1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i="1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i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  <a:endParaRPr lang="en-US" sz="2400" i="1" dirty="0">
              <a:solidFill>
                <a:srgbClr val="FF9900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Chúng con về nơi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ngàn tiếng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ca.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con về nơi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để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tạ ơn Thiên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Qua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bao tháng năm mong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chờ,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say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sưa thánh ân vô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bờ,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được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cùng nhau bên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thỏa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lòng con ước mơ. 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84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7755" y="99752"/>
            <a:ext cx="9144000" cy="6694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Bàn tay con nâng lên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cao,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Chúa hết những ý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nghĩ,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Chúa trót xác thân con.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Tương lai còn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dài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dắt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con đi sợ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gì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những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nỗi gian nguy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40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Lời Thiêng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05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7755" y="592195"/>
            <a:ext cx="9144000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con qua như mây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bay,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tiến bước giữa thế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giới,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khao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khát sẽ mãi không vơi.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Cho con một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lần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thấy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Chúa trong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nghe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lời Chúa ru trong hồn.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Lời Thiêng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15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4796" y="583317"/>
            <a:ext cx="9144000" cy="62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Tình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yêu Thiên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dìu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con bước đi êm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đềm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Lời Ngài như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lắng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trầm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tư suốt năm canh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dài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Tình yêu Thiên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làm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con quên hết ưu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phiền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Dù những phong ba đau thương vụt đến.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Lời Thiêng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59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4796" y="583317"/>
            <a:ext cx="9144000" cy="62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Đời con nay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vẫn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như giấc mơ chưa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tròn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Tình Ngài như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vẫn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còn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theo bước con đêm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ngày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Một hôm con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bỗng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chợt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nghe tiếng Chúa kêu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mời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Để sống trăm năm cho riêng Tình Ngài.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Lời Thiêng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81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7755" y="99752"/>
            <a:ext cx="9144000" cy="6694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Bàn tay con nâng lên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cao,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Chúa hết những ý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nghĩ,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Chúa trót xác thân con.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Tương lai còn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dài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dắt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con đi sợ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gì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những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nỗi gian nguy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40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Lời Thiêng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10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7755" y="592195"/>
            <a:ext cx="9144000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con qua như mây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bay,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tiến bước giữa thế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giới,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khao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khát sẽ mãi không vơi.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Cho con một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lần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thấy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Chúa trong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nghe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lời Chúa ru trong hồn.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Lời Thiêng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1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32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33400"/>
            <a:ext cx="9144000" cy="629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40000"/>
              </a:lnSpc>
              <a:defRPr/>
            </a:pP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1.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con là những nốt nhạc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thiêng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Chúa thêu dệt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nên</a:t>
            </a:r>
            <a:r>
              <a:rPr lang="en-US" sz="36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thành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khúc ca tuyệt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vời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Đời con là khúc hát tri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ân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xin dâng một đời lời tạ ơn thiên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Tạ ơn vì Chúa đã rộng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ban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phúc â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tràn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lan tình mến thương vô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vàn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Tạ ơn vì những nỗi oan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khiên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Chúa đã tôi luyện một niềm tin trung kiên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Khúc Ca Tạ Ơn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79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03595"/>
            <a:ext cx="9144000" cy="6754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Xin tạ ơn con xin tạ ơn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mãi muôn đời con xin tạ ơn Chúa. 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Dù trần gian bao khó nguy ngập tràn, 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tình Ngài thương con bước đi bình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an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Xin ngợi ca bao la tình thương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mãi muôn đời ca vang tình thương Chúa 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Trọn niềm tin con phó trong tay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vì đời con tất cả là hồng ân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Khúc Ca Tạ Ơn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93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33400"/>
            <a:ext cx="9144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3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 </a:t>
            </a:r>
            <a:r>
              <a:rPr lang="vi-VN" sz="3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 </a:t>
            </a:r>
            <a:r>
              <a:rPr lang="vi-VN" sz="3300" dirty="0">
                <a:solidFill>
                  <a:srgbClr val="FFFFFF"/>
                </a:solidFill>
                <a:latin typeface="Arial" charset="0"/>
                <a:cs typeface="Arial" charset="0"/>
              </a:rPr>
              <a:t>con là những tháng ngày </a:t>
            </a:r>
            <a:r>
              <a:rPr lang="vi-VN" sz="3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trôi</a:t>
            </a:r>
            <a:r>
              <a:rPr lang="en-US" sz="3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3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300" dirty="0">
                <a:solidFill>
                  <a:srgbClr val="FFFFFF"/>
                </a:solidFill>
                <a:latin typeface="Arial" charset="0"/>
                <a:cs typeface="Arial" charset="0"/>
              </a:rPr>
              <a:t>Chúa an bài cho thật biết bao lạ lùng. </a:t>
            </a:r>
          </a:p>
          <a:p>
            <a:pPr algn="ctr">
              <a:lnSpc>
                <a:spcPct val="150000"/>
              </a:lnSpc>
              <a:defRPr/>
            </a:pPr>
            <a:r>
              <a:rPr lang="vi-VN" sz="3300" dirty="0">
                <a:solidFill>
                  <a:srgbClr val="FFFFFF"/>
                </a:solidFill>
                <a:latin typeface="Arial" charset="0"/>
                <a:cs typeface="Arial" charset="0"/>
              </a:rPr>
              <a:t>Đời con là tiếng hát không </a:t>
            </a:r>
            <a:r>
              <a:rPr lang="vi-VN" sz="3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ngơi</a:t>
            </a:r>
            <a:r>
              <a:rPr lang="en-US" sz="3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r>
              <a:rPr lang="vi-VN" sz="3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endParaRPr lang="vi-VN" sz="33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300" dirty="0">
                <a:solidFill>
                  <a:srgbClr val="FFFFFF"/>
                </a:solidFill>
                <a:latin typeface="Arial" charset="0"/>
                <a:cs typeface="Arial" charset="0"/>
              </a:rPr>
              <a:t>ca khen muôn đời lời tạ ơn </a:t>
            </a:r>
            <a:r>
              <a:rPr lang="en-US" sz="3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</a:t>
            </a:r>
            <a:r>
              <a:rPr lang="vi-VN" sz="3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hiên Chúa</a:t>
            </a:r>
            <a:r>
              <a:rPr lang="en-US" sz="3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r>
              <a:rPr lang="vi-VN" sz="3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endParaRPr lang="vi-VN" sz="33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300" dirty="0">
                <a:solidFill>
                  <a:srgbClr val="FFFFFF"/>
                </a:solidFill>
                <a:latin typeface="Arial" charset="0"/>
                <a:cs typeface="Arial" charset="0"/>
              </a:rPr>
              <a:t>Tạ ơn vì những lúc bình </a:t>
            </a:r>
            <a:r>
              <a:rPr lang="vi-VN" sz="3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an</a:t>
            </a:r>
            <a:r>
              <a:rPr lang="en-US" sz="3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3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300" dirty="0">
                <a:solidFill>
                  <a:srgbClr val="FFFFFF"/>
                </a:solidFill>
                <a:latin typeface="Arial" charset="0"/>
                <a:cs typeface="Arial" charset="0"/>
              </a:rPr>
              <a:t>Chúa thương tặng ban cuộc sống vui chan hòa </a:t>
            </a:r>
          </a:p>
          <a:p>
            <a:pPr algn="ctr">
              <a:lnSpc>
                <a:spcPct val="150000"/>
              </a:lnSpc>
              <a:defRPr/>
            </a:pPr>
            <a:r>
              <a:rPr lang="vi-VN" sz="3300" dirty="0">
                <a:solidFill>
                  <a:srgbClr val="FFFFFF"/>
                </a:solidFill>
                <a:latin typeface="Arial" charset="0"/>
                <a:cs typeface="Arial" charset="0"/>
              </a:rPr>
              <a:t>Tạ ơn vì những lúc nguy </a:t>
            </a:r>
            <a:r>
              <a:rPr lang="vi-VN" sz="3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nan</a:t>
            </a:r>
            <a:r>
              <a:rPr lang="en-US" sz="3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3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300" dirty="0">
                <a:solidFill>
                  <a:srgbClr val="FFFFFF"/>
                </a:solidFill>
                <a:latin typeface="Arial" charset="0"/>
                <a:cs typeface="Arial" charset="0"/>
              </a:rPr>
              <a:t>Chúa đã thương ban niềm cậy trông miên man</a:t>
            </a:r>
            <a:r>
              <a:rPr lang="en-US" sz="3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3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Khúc Ca Tạ Ơn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58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38100" y="73152"/>
            <a:ext cx="916305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 Nơi </a:t>
            </a:r>
            <a:r>
              <a:rPr lang="vi-VN" sz="2600" b="1" i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endParaRPr lang="en-US" sz="2600" b="1" i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9050" y="657927"/>
            <a:ext cx="9144000" cy="6233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45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1.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Với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tiếng hát rạo rực niềm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tin,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với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ánh mắt đọng lời nguyện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xin,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chúng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con dâng muôn ngàn ý tình. Từng lời kinh hay từng cuộc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sống,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cùng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hòa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chung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trong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tình hiệp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nhất,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nguyện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lên</a:t>
            </a:r>
            <a:endParaRPr lang="en-US" sz="40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Thiên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Chúa tình thương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0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79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03595"/>
            <a:ext cx="9144000" cy="6754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Xin tạ ơn con xin tạ ơn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mãi muôn đời con xin tạ ơn Chúa. 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Dù trần gian bao khó nguy ngập tràn, 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tình Ngài thương con bước đi bình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an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Xin ngợi ca bao la tình thương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mãi muôn đời ca vang tình thương Chúa 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Trọn niềm tin con phó trong tay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vì đời con tất cả là hồng ân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Khúc Ca Tạ Ơn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6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33400"/>
            <a:ext cx="9144000" cy="6449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5000"/>
              </a:lnSpc>
              <a:defRPr/>
            </a:pPr>
            <a:r>
              <a:rPr lang="en-US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3.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con là những lúc buồn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vui</a:t>
            </a:r>
            <a:r>
              <a:rPr lang="en-US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4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Chúa luôn kề bên cùng sớt chia vui buồn. 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Đời con là tiếng hát vang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xa</a:t>
            </a:r>
            <a:r>
              <a:rPr lang="en-US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4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hoan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ca muôn đời lời tạ ơn </a:t>
            </a:r>
            <a:r>
              <a:rPr lang="en-US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hiên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Tạ ơn vì những lúc hiền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ngoan</a:t>
            </a:r>
            <a:r>
              <a:rPr lang="en-US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endParaRPr lang="vi-VN" sz="34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Chúa thương tặng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ban</a:t>
            </a:r>
            <a:r>
              <a:rPr lang="en-US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nguồn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thánh ân tuôn tràn. 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Tạ ơn vì những lúc điêu ngoa 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Chúa đã thương tha bằng tình yêu bao la</a:t>
            </a:r>
            <a:r>
              <a:rPr lang="en-US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Khúc Ca Tạ Ơn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13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03595"/>
            <a:ext cx="9144000" cy="6754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Xin tạ ơn con xin tạ ơn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mãi muôn đời con xin tạ ơn Chúa. 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Dù trần gian bao khó nguy ngập tràn, 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tình Ngài thương con bước đi bình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an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Xin ngợi ca bao la tình thương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mãi muôn đời ca vang tình thương Chúa 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Trọn niềm tin con phó trong tay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vì đời con tất cả là hồng ân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Khúc Ca Tạ Ơn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45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848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927" y="502920"/>
            <a:ext cx="9144000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5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1.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Đoàn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con chung lời ca chúc mừng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danh Thánh Martin lẫy lừng.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Người chăm sóc trợ giúp ai khó khăn,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gười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nêu sáng lòng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tin,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đức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yêu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thương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40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Cuộc đời luôn luôn hy sinh cho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Chúa.</a:t>
            </a:r>
            <a:endParaRPr lang="en-US" sz="40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Thánh Martin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7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927" y="502920"/>
            <a:ext cx="9144000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Đoàn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con chung niềm tin nguyện cầu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xin Thánh Martin nhân hậu,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cầu cùng Chúa phù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giúp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chúng con,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còn đang sống lầm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than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chốn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dương gian.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Nguyện xin thương ban muôn hồng ân.</a:t>
            </a:r>
            <a:endParaRPr lang="en-US" sz="40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Thánh Martin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46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254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1524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Phút </a:t>
            </a:r>
            <a:r>
              <a:rPr lang="en-US" sz="4400" b="1" dirty="0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Than </a:t>
            </a:r>
            <a:r>
              <a:rPr lang="en-US" sz="4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Thở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-18288" y="1143000"/>
            <a:ext cx="9144000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75000"/>
              </a:lnSpc>
              <a:defRPr/>
            </a:pPr>
            <a:r>
              <a:rPr lang="vi-VN" sz="42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Con </a:t>
            </a:r>
            <a:r>
              <a:rPr lang="vi-VN" sz="4200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mến yêu tin thờ trong lòng</a:t>
            </a: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200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Cùng chút tình ngây thơ ngắm trông</a:t>
            </a: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200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Trong Thánh Thể Chúa cả càn khôn</a:t>
            </a: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200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Hằng </a:t>
            </a:r>
            <a:r>
              <a:rPr lang="en-US" sz="4200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xót</a:t>
            </a:r>
            <a:r>
              <a:rPr lang="en-US" sz="42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4200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th</a:t>
            </a:r>
            <a:r>
              <a:rPr lang="vi-VN" sz="42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ươ</a:t>
            </a:r>
            <a:r>
              <a:rPr lang="en-US" sz="4200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ng</a:t>
            </a:r>
            <a:r>
              <a:rPr lang="vi-VN" sz="42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tự</a:t>
            </a:r>
            <a:r>
              <a:rPr lang="en-US" sz="4200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4200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hiến</a:t>
            </a:r>
            <a:r>
              <a:rPr lang="vi-VN" sz="42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vi-VN" sz="4200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vì con</a:t>
            </a:r>
            <a:r>
              <a:rPr lang="vi-VN" sz="42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.</a:t>
            </a:r>
            <a:endParaRPr lang="en-US" sz="4200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47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76200" y="76200"/>
            <a:ext cx="9144000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vi-VN" sz="40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Giờ đây hạnh phúc độc nhất đời con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Êm đềm Chúa nhìn</a:t>
            </a:r>
            <a:endParaRPr lang="en-US" sz="4000" i="1" dirty="0" smtClean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hạnh phúc nào hơn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Lòng con ngây ngất</a:t>
            </a:r>
            <a:endParaRPr lang="en-US" sz="4000" i="1" dirty="0" smtClean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tin Chúa yêu Chúa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Trong tình Chúa yêu con</a:t>
            </a:r>
            <a:endParaRPr lang="en-US" sz="4000" i="1" dirty="0" smtClean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phó dâng tâm hồn.</a:t>
            </a:r>
            <a:endParaRPr lang="en-US" sz="4200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41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-18288" y="1143000"/>
            <a:ext cx="9144000" cy="4508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75000"/>
              </a:lnSpc>
              <a:defRPr/>
            </a:pPr>
            <a:r>
              <a:rPr lang="vi-VN" sz="4100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Xin Chúa thương ban nhiều ơn lành, phù giúp đoàn con trên thế </a:t>
            </a:r>
            <a:r>
              <a:rPr lang="vi-VN" sz="41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gian.</a:t>
            </a:r>
            <a:endParaRPr lang="en-US" sz="4100" i="1" dirty="0" smtClean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1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Qua </a:t>
            </a:r>
            <a:r>
              <a:rPr lang="vi-VN" sz="4100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kiếp khổ trí tỉnh lòng </a:t>
            </a:r>
            <a:r>
              <a:rPr lang="vi-VN" sz="41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thanh,</a:t>
            </a:r>
            <a:endParaRPr lang="en-US" sz="4100" i="1" dirty="0" smtClean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1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về </a:t>
            </a:r>
            <a:r>
              <a:rPr lang="vi-VN" sz="4100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tới quê đầy phúc bình an</a:t>
            </a:r>
            <a:r>
              <a:rPr lang="vi-VN" sz="41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.</a:t>
            </a:r>
            <a:endParaRPr lang="en-US" sz="4100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1524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Phút </a:t>
            </a:r>
            <a:r>
              <a:rPr lang="en-US" sz="4400" b="1" dirty="0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Than </a:t>
            </a:r>
            <a:r>
              <a:rPr lang="en-US" sz="4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Thở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59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38100" y="73152"/>
            <a:ext cx="916305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 Nơi </a:t>
            </a:r>
            <a:r>
              <a:rPr lang="vi-VN" sz="2600" b="1" i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endParaRPr lang="en-US" sz="2600" b="1" i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28575" y="228600"/>
            <a:ext cx="9144000" cy="698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75000"/>
              </a:lnSpc>
              <a:defRPr/>
            </a:pPr>
            <a:r>
              <a:rPr lang="en-US" sz="2400" i="1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i="1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i="1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i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  <a:endParaRPr lang="en-US" sz="2400" i="1" dirty="0">
              <a:solidFill>
                <a:srgbClr val="FF9900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Chúng con về nơi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ngàn tiếng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ca.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con về nơi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để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tạ ơn Thiên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Qua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bao tháng năm mong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chờ,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say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sưa thánh ân vô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bờ,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được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cùng nhau bên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thỏa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lòng con ước mơ. 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16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76200" y="76200"/>
            <a:ext cx="9144000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vi-VN" sz="40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Giờ đây hạnh phúc độc nhất đời con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Êm đềm Chúa nhìn</a:t>
            </a:r>
            <a:endParaRPr lang="en-US" sz="4000" i="1" dirty="0" smtClean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hạnh phúc nào hơn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Lòng con ngây ngất</a:t>
            </a:r>
            <a:endParaRPr lang="en-US" sz="4000" i="1" dirty="0" smtClean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tin Chúa yêu Chúa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Trong tình Chúa yêu con</a:t>
            </a:r>
            <a:endParaRPr lang="en-US" sz="4000" i="1" dirty="0" smtClean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phó dâng tâm hồn.</a:t>
            </a:r>
            <a:endParaRPr lang="en-US" sz="4200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12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15547" y="324433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ồ</a:t>
            </a:r>
          </a:p>
        </p:txBody>
      </p:sp>
    </p:spTree>
    <p:extLst>
      <p:ext uri="{BB962C8B-B14F-4D97-AF65-F5344CB8AC3E}">
        <p14:creationId xmlns:p14="http://schemas.microsoft.com/office/powerpoint/2010/main" val="15492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49530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defRPr/>
            </a:pPr>
            <a:r>
              <a:rPr lang="en-US" sz="3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Thinh</a:t>
            </a:r>
            <a:r>
              <a:rPr lang="en-US" sz="3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en-US" sz="3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4415547" y="324433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ồ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51753" y="1842985"/>
            <a:ext cx="8153400" cy="2440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defRPr/>
            </a:pPr>
            <a:r>
              <a:rPr lang="vi-VN" sz="90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9000" b="1" i="1" dirty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Thánh </a:t>
            </a:r>
            <a:r>
              <a:rPr lang="vi-VN" sz="90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endParaRPr lang="en-US" sz="9000" b="1" i="1" dirty="0" smtClean="0">
              <a:solidFill>
                <a:srgbClr val="FF9933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1297164"/>
            <a:ext cx="9144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0" b="1" i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75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75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guyện </a:t>
            </a:r>
            <a:r>
              <a:rPr lang="en-US" sz="7500" b="1" i="1" dirty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75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rướ</a:t>
            </a:r>
            <a:r>
              <a:rPr lang="en-US" sz="75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75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89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15547" y="324433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ồ</a:t>
            </a:r>
          </a:p>
        </p:txBody>
      </p:sp>
    </p:spTree>
    <p:extLst>
      <p:ext uri="{BB962C8B-B14F-4D97-AF65-F5344CB8AC3E}">
        <p14:creationId xmlns:p14="http://schemas.microsoft.com/office/powerpoint/2010/main" val="54127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0" y="76200"/>
            <a:ext cx="9067800" cy="637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7000"/>
              </a:lnSpc>
            </a:pPr>
            <a:r>
              <a:rPr lang="vi-VN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 </a:t>
            </a:r>
            <a:r>
              <a:rPr lang="vi-VN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là đá, trên viên đá này</a:t>
            </a:r>
          </a:p>
          <a:p>
            <a:pPr algn="ctr">
              <a:lnSpc>
                <a:spcPts val="7000"/>
              </a:lnSpc>
            </a:pPr>
            <a:r>
              <a:rPr lang="vi-VN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xây giáo </a:t>
            </a:r>
            <a:r>
              <a:rPr lang="vi-VN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endParaRPr lang="en-US" sz="4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7000"/>
              </a:lnSpc>
            </a:pPr>
            <a:r>
              <a:rPr lang="vi-VN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muôn </a:t>
            </a:r>
            <a:r>
              <a:rPr lang="vi-VN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 kiên trung.</a:t>
            </a:r>
          </a:p>
          <a:p>
            <a:pPr algn="ctr">
              <a:lnSpc>
                <a:spcPts val="7000"/>
              </a:lnSpc>
            </a:pPr>
            <a:r>
              <a:rPr lang="vi-VN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 con là </a:t>
            </a:r>
            <a:r>
              <a:rPr lang="vi-VN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đá,</a:t>
            </a:r>
            <a:endParaRPr lang="en-US" sz="4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7000"/>
              </a:lnSpc>
            </a:pPr>
            <a:r>
              <a:rPr lang="vi-VN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satan </a:t>
            </a:r>
            <a:r>
              <a:rPr lang="vi-VN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sức </a:t>
            </a:r>
            <a:r>
              <a:rPr lang="vi-VN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endParaRPr lang="en-US" sz="4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7000"/>
              </a:lnSpc>
            </a:pPr>
            <a:r>
              <a:rPr lang="vi-VN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mưu </a:t>
            </a:r>
            <a:r>
              <a:rPr lang="vi-VN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 vẫy </a:t>
            </a:r>
            <a:r>
              <a:rPr lang="vi-VN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endParaRPr lang="en-US" sz="4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7000"/>
              </a:lnSpc>
            </a:pPr>
            <a:r>
              <a:rPr lang="vi-VN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 </a:t>
            </a:r>
            <a:r>
              <a:rPr lang="vi-VN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chuyển rung</a:t>
            </a:r>
            <a:r>
              <a:rPr lang="vi-VN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87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6878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vi-VN" sz="4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hãy cầu xin cho</a:t>
            </a:r>
          </a:p>
          <a:p>
            <a:pPr algn="ctr">
              <a:lnSpc>
                <a:spcPct val="150000"/>
              </a:lnSpc>
            </a:pPr>
            <a:r>
              <a:rPr lang="vi-VN" sz="4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Đức Giáo Hoàng Phanxicô.</a:t>
            </a:r>
          </a:p>
          <a:p>
            <a:pPr algn="ctr">
              <a:lnSpc>
                <a:spcPct val="150000"/>
              </a:lnSpc>
            </a:pPr>
            <a:r>
              <a:rPr lang="vi-VN" sz="4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 gìn giữ Người tăng </a:t>
            </a:r>
            <a:r>
              <a:rPr lang="vi-VN" sz="4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endParaRPr lang="en-US" sz="4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vi-VN" sz="4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 lực</a:t>
            </a:r>
            <a:r>
              <a:rPr lang="en-US" sz="4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</a:t>
            </a:r>
            <a:r>
              <a:rPr lang="vi-VN" sz="4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 </a:t>
            </a:r>
            <a:r>
              <a:rPr lang="vi-VN" sz="4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endParaRPr lang="en-US" sz="4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vi-VN" sz="4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 </a:t>
            </a:r>
            <a:r>
              <a:rPr lang="vi-VN" sz="4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 này hạnh phúc</a:t>
            </a:r>
          </a:p>
          <a:p>
            <a:pPr algn="ctr">
              <a:lnSpc>
                <a:spcPct val="150000"/>
              </a:lnSpc>
            </a:pPr>
            <a:r>
              <a:rPr lang="vi-VN" sz="4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Đừng </a:t>
            </a:r>
            <a:r>
              <a:rPr lang="en-US" sz="4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4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 </a:t>
            </a:r>
            <a:r>
              <a:rPr lang="vi-VN" sz="4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 cho ác tâm quân thù</a:t>
            </a:r>
          </a:p>
          <a:p>
            <a:pPr algn="ctr">
              <a:lnSpc>
                <a:spcPct val="150000"/>
              </a:lnSpc>
            </a:pPr>
            <a:r>
              <a:rPr lang="vi-VN" sz="4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Đừng </a:t>
            </a:r>
            <a:r>
              <a:rPr lang="en-US" sz="4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4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 </a:t>
            </a:r>
            <a:r>
              <a:rPr lang="vi-VN" sz="4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 cho ác tâm quân </a:t>
            </a:r>
            <a:r>
              <a:rPr lang="vi-VN" sz="4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thù</a:t>
            </a:r>
            <a:endParaRPr lang="en-US" sz="4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97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76200"/>
            <a:ext cx="9067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vi-VN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Tantum </a:t>
            </a:r>
            <a:r>
              <a:rPr lang="vi-VN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Ergo</a:t>
            </a:r>
            <a:endParaRPr lang="en-US" sz="3600" b="1" dirty="0" smtClean="0">
              <a:solidFill>
                <a:srgbClr val="FF9933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798731"/>
            <a:ext cx="9067800" cy="588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indent="-514350" algn="ctr">
              <a:lnSpc>
                <a:spcPct val="165000"/>
              </a:lnSpc>
              <a:buFont typeface="+mj-lt"/>
              <a:buAutoNum type="arabicPeriod"/>
            </a:pPr>
            <a:r>
              <a:rPr lang="vi-VN" sz="3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Tôn Vinh Thánh danh Giê-su chí </a:t>
            </a: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thánh.</a:t>
            </a:r>
            <a:r>
              <a:rPr lang="en-US" sz="3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/>
            </a:r>
            <a:br>
              <a:rPr lang="en-US" sz="3800" b="1" dirty="0">
                <a:solidFill>
                  <a:schemeClr val="bg1"/>
                </a:solidFill>
                <a:latin typeface="Times New Roman" panose="02020603050405020304" pitchFamily="18" charset="0"/>
              </a:rPr>
            </a:b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Ẩn </a:t>
            </a:r>
            <a:r>
              <a:rPr lang="vi-VN" sz="3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thân nơi trong hình bánh nhỏ </a:t>
            </a: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mọn.</a:t>
            </a:r>
            <a:r>
              <a:rPr lang="en-US" sz="3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/>
            </a:r>
            <a:br>
              <a:rPr lang="en-US" sz="3800" b="1" dirty="0">
                <a:solidFill>
                  <a:schemeClr val="bg1"/>
                </a:solidFill>
                <a:latin typeface="Times New Roman" panose="02020603050405020304" pitchFamily="18" charset="0"/>
              </a:rPr>
            </a:b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Này </a:t>
            </a:r>
            <a:r>
              <a:rPr lang="vi-VN" sz="3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là của ăn, lương thực </a:t>
            </a:r>
            <a:r>
              <a:rPr lang="en-US" sz="3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t</a:t>
            </a: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hiên </a:t>
            </a:r>
            <a:r>
              <a:rPr lang="vi-VN" sz="3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ân</a:t>
            </a: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  <a:r>
              <a:rPr lang="en-US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/>
            </a:r>
            <a:br>
              <a:rPr lang="en-US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</a:b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Đây </a:t>
            </a:r>
            <a:r>
              <a:rPr lang="vi-VN" sz="3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chính thật Ngôi Lời ẩn náu </a:t>
            </a: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hình.</a:t>
            </a:r>
            <a:r>
              <a:rPr lang="en-US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/>
            </a:r>
            <a:br>
              <a:rPr lang="en-US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</a:b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Rày </a:t>
            </a:r>
            <a:r>
              <a:rPr lang="vi-VN" sz="3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ban cho loài nhân dưới thế </a:t>
            </a: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trần.</a:t>
            </a:r>
            <a:r>
              <a:rPr lang="en-US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/>
            </a:r>
            <a:br>
              <a:rPr lang="en-US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</a:b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Ôi</a:t>
            </a:r>
            <a:r>
              <a:rPr lang="vi-VN" sz="3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! kính lạy Thánh Thể tình yêu.</a:t>
            </a:r>
            <a:endParaRPr lang="en-US" sz="38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66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846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742950" indent="-742950" algn="ctr">
              <a:lnSpc>
                <a:spcPct val="165000"/>
              </a:lnSpc>
              <a:buFont typeface="+mj-lt"/>
              <a:buAutoNum type="arabicPeriod" startAt="2"/>
            </a:pP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Giêsu </a:t>
            </a:r>
            <a:r>
              <a:rPr lang="vi-VN" sz="3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Chúa ôi, con tôn </a:t>
            </a: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kính</a:t>
            </a:r>
            <a:r>
              <a:rPr lang="en-US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Chúa.</a:t>
            </a:r>
            <a:endParaRPr lang="en-US" sz="3800" b="1" dirty="0" smtClean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0" indent="0" algn="ctr">
              <a:lnSpc>
                <a:spcPct val="165000"/>
              </a:lnSpc>
            </a:pP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Chúa </a:t>
            </a:r>
            <a:r>
              <a:rPr lang="vi-VN" sz="3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yêu con trao mình máu </a:t>
            </a: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bánh</a:t>
            </a:r>
            <a:r>
              <a:rPr lang="en-US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rượu.</a:t>
            </a:r>
            <a:endParaRPr lang="en-US" sz="3800" b="1" dirty="0" smtClean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0" indent="0" algn="ctr">
              <a:lnSpc>
                <a:spcPct val="165000"/>
              </a:lnSpc>
            </a:pP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Vì </a:t>
            </a:r>
            <a:r>
              <a:rPr lang="vi-VN" sz="3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thương chúng con nên đành hạ mình</a:t>
            </a: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  <a:r>
              <a:rPr lang="en-US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Đem </a:t>
            </a:r>
            <a:r>
              <a:rPr lang="vi-VN" sz="3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hiến dâng nuôi hồn chúng tử hèn</a:t>
            </a: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  <a:r>
              <a:rPr lang="en-US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Tình </a:t>
            </a:r>
            <a:r>
              <a:rPr lang="vi-VN" sz="3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yêu bao la nào ai có </a:t>
            </a: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đền.</a:t>
            </a:r>
            <a:endParaRPr lang="en-US" sz="3800" b="1" dirty="0" smtClean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0" indent="0" algn="ctr">
              <a:lnSpc>
                <a:spcPct val="165000"/>
              </a:lnSpc>
            </a:pP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Con </a:t>
            </a:r>
            <a:r>
              <a:rPr lang="vi-VN" sz="3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kính lạy Chúa cả trời </a:t>
            </a: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cao.</a:t>
            </a:r>
            <a:endParaRPr lang="en-US" sz="3800" b="1" dirty="0" smtClean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0" indent="0" algn="ctr">
              <a:lnSpc>
                <a:spcPct val="165000"/>
              </a:lnSpc>
            </a:pP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Amen.</a:t>
            </a:r>
            <a:endParaRPr lang="en-US" sz="38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09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600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38100" y="73152"/>
            <a:ext cx="916305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 Nơi </a:t>
            </a:r>
            <a:r>
              <a:rPr lang="vi-VN" sz="2600" b="1" i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endParaRPr lang="en-US" sz="2600" b="1" i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9050" y="657927"/>
            <a:ext cx="9144000" cy="5518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Hãy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đón lấy một trời hồng ân, </a:t>
            </a:r>
          </a:p>
          <a:p>
            <a:pPr algn="ctr">
              <a:lnSpc>
                <a:spcPct val="150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hãy giữ lấy cả một mùa xuân, </a:t>
            </a:r>
          </a:p>
          <a:p>
            <a:pPr algn="ctr">
              <a:lnSpc>
                <a:spcPct val="150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Chúa thương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ban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người thế trần. </a:t>
            </a:r>
          </a:p>
          <a:p>
            <a:pPr algn="ctr">
              <a:lnSpc>
                <a:spcPct val="150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Một lần ta đến dự tiệc thánh, </a:t>
            </a:r>
          </a:p>
          <a:p>
            <a:pPr algn="ctr">
              <a:lnSpc>
                <a:spcPct val="150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thì đời ta no thỏa hạnh phúc, </a:t>
            </a:r>
          </a:p>
          <a:p>
            <a:pPr algn="ctr">
              <a:lnSpc>
                <a:spcPct val="150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nguồn bình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an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chan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chứa đời ta. </a:t>
            </a:r>
            <a:endParaRPr lang="en-US" sz="40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44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38100" y="73152"/>
            <a:ext cx="916305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 Nơi </a:t>
            </a:r>
            <a:r>
              <a:rPr lang="vi-VN" sz="2600" b="1" i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endParaRPr lang="en-US" sz="2600" b="1" i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28575" y="228600"/>
            <a:ext cx="9144000" cy="698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75000"/>
              </a:lnSpc>
              <a:defRPr/>
            </a:pPr>
            <a:r>
              <a:rPr lang="en-US" sz="2400" i="1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i="1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i="1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i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  <a:endParaRPr lang="en-US" sz="2400" i="1" dirty="0">
              <a:solidFill>
                <a:srgbClr val="FF9900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Chúng con về nơi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ngàn tiếng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ca.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con về nơi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để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tạ ơn Thiên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Qua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bao tháng năm mong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chờ,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say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sưa thánh ân vô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bờ,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được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cùng nhau bên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thỏa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lòng con ước mơ. 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26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442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>
        <a:spAutoFit/>
      </a:bodyPr>
      <a:lstStyle>
        <a:defPPr marL="0" indent="0">
          <a:lnSpc>
            <a:spcPct val="114000"/>
          </a:lnSpc>
          <a:defRPr sz="4300" dirty="0" smtClean="0">
            <a:solidFill>
              <a:srgbClr val="FFFFFF"/>
            </a:solidFill>
            <a:latin typeface="Arial" charset="0"/>
            <a:cs typeface="Arial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7179</TotalTime>
  <Words>2853</Words>
  <Application>Microsoft Office PowerPoint</Application>
  <PresentationFormat>On-screen Show (4:3)</PresentationFormat>
  <Paragraphs>431</Paragraphs>
  <Slides>68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68</vt:i4>
      </vt:variant>
    </vt:vector>
  </HeadingPairs>
  <TitlesOfParts>
    <vt:vector size="78" baseType="lpstr">
      <vt:lpstr>Arial</vt:lpstr>
      <vt:lpstr>Calibri</vt:lpstr>
      <vt:lpstr>Times New Roman</vt:lpstr>
      <vt:lpstr>Default Design</vt:lpstr>
      <vt:lpstr>2_Default Design</vt:lpstr>
      <vt:lpstr>3_Default Design</vt:lpstr>
      <vt:lpstr>4_Default Design</vt:lpstr>
      <vt:lpstr>5_Default Design</vt:lpstr>
      <vt:lpstr>6_Default Design</vt:lpstr>
      <vt:lpstr>8_Default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AirMagnet,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Truc Ha</dc:creator>
  <cp:lastModifiedBy>HA TRUC DINH</cp:lastModifiedBy>
  <cp:revision>1802</cp:revision>
  <dcterms:created xsi:type="dcterms:W3CDTF">2010-03-31T06:10:49Z</dcterms:created>
  <dcterms:modified xsi:type="dcterms:W3CDTF">2019-11-02T06:37:48Z</dcterms:modified>
</cp:coreProperties>
</file>