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</p:sldMasterIdLst>
  <p:notesMasterIdLst>
    <p:notesMasterId r:id="rId90"/>
  </p:notesMasterIdLst>
  <p:sldIdLst>
    <p:sldId id="1333" r:id="rId9"/>
    <p:sldId id="1637" r:id="rId10"/>
    <p:sldId id="1638" r:id="rId11"/>
    <p:sldId id="1713" r:id="rId12"/>
    <p:sldId id="1714" r:id="rId13"/>
    <p:sldId id="1715" r:id="rId14"/>
    <p:sldId id="1716" r:id="rId15"/>
    <p:sldId id="1717" r:id="rId16"/>
    <p:sldId id="1718" r:id="rId17"/>
    <p:sldId id="1719" r:id="rId18"/>
    <p:sldId id="1720" r:id="rId19"/>
    <p:sldId id="1721" r:id="rId20"/>
    <p:sldId id="1722" r:id="rId21"/>
    <p:sldId id="1330" r:id="rId22"/>
    <p:sldId id="1186" r:id="rId23"/>
    <p:sldId id="1723" r:id="rId24"/>
    <p:sldId id="1724" r:id="rId25"/>
    <p:sldId id="468" r:id="rId26"/>
    <p:sldId id="1470" r:id="rId27"/>
    <p:sldId id="1725" r:id="rId28"/>
    <p:sldId id="1726" r:id="rId29"/>
    <p:sldId id="1727" r:id="rId30"/>
    <p:sldId id="1728" r:id="rId31"/>
    <p:sldId id="1729" r:id="rId32"/>
    <p:sldId id="1730" r:id="rId33"/>
    <p:sldId id="1731" r:id="rId34"/>
    <p:sldId id="670" r:id="rId35"/>
    <p:sldId id="1732" r:id="rId36"/>
    <p:sldId id="1733" r:id="rId37"/>
    <p:sldId id="1592" r:id="rId38"/>
    <p:sldId id="1686" r:id="rId39"/>
    <p:sldId id="1734" r:id="rId40"/>
    <p:sldId id="1735" r:id="rId41"/>
    <p:sldId id="1736" r:id="rId42"/>
    <p:sldId id="1737" r:id="rId43"/>
    <p:sldId id="1738" r:id="rId44"/>
    <p:sldId id="1739" r:id="rId45"/>
    <p:sldId id="1740" r:id="rId46"/>
    <p:sldId id="1741" r:id="rId47"/>
    <p:sldId id="1177" r:id="rId48"/>
    <p:sldId id="1220" r:id="rId49"/>
    <p:sldId id="1221" r:id="rId50"/>
    <p:sldId id="1222" r:id="rId51"/>
    <p:sldId id="1223" r:id="rId52"/>
    <p:sldId id="1224" r:id="rId53"/>
    <p:sldId id="1225" r:id="rId54"/>
    <p:sldId id="1219" r:id="rId55"/>
    <p:sldId id="1742" r:id="rId56"/>
    <p:sldId id="1743" r:id="rId57"/>
    <p:sldId id="1744" r:id="rId58"/>
    <p:sldId id="1745" r:id="rId59"/>
    <p:sldId id="1176" r:id="rId60"/>
    <p:sldId id="1487" r:id="rId61"/>
    <p:sldId id="1662" r:id="rId62"/>
    <p:sldId id="1746" r:id="rId63"/>
    <p:sldId id="1747" r:id="rId64"/>
    <p:sldId id="1748" r:id="rId65"/>
    <p:sldId id="1749" r:id="rId66"/>
    <p:sldId id="1750" r:id="rId67"/>
    <p:sldId id="1751" r:id="rId68"/>
    <p:sldId id="1175" r:id="rId69"/>
    <p:sldId id="1752" r:id="rId70"/>
    <p:sldId id="1753" r:id="rId71"/>
    <p:sldId id="1754" r:id="rId72"/>
    <p:sldId id="1755" r:id="rId73"/>
    <p:sldId id="1756" r:id="rId74"/>
    <p:sldId id="1757" r:id="rId75"/>
    <p:sldId id="1174" r:id="rId76"/>
    <p:sldId id="1758" r:id="rId77"/>
    <p:sldId id="1701" r:id="rId78"/>
    <p:sldId id="1702" r:id="rId79"/>
    <p:sldId id="1703" r:id="rId80"/>
    <p:sldId id="1704" r:id="rId81"/>
    <p:sldId id="1705" r:id="rId82"/>
    <p:sldId id="1706" r:id="rId83"/>
    <p:sldId id="1707" r:id="rId84"/>
    <p:sldId id="1708" r:id="rId85"/>
    <p:sldId id="1709" r:id="rId86"/>
    <p:sldId id="1710" r:id="rId87"/>
    <p:sldId id="1711" r:id="rId88"/>
    <p:sldId id="1712" r:id="rId8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FF3300"/>
    <a:srgbClr val="FF5050"/>
    <a:srgbClr val="990099"/>
    <a:srgbClr val="CC00CC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6353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76" Type="http://schemas.openxmlformats.org/officeDocument/2006/relationships/slide" Target="slides/slide68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66" Type="http://schemas.openxmlformats.org/officeDocument/2006/relationships/slide" Target="slides/slide58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87" Type="http://schemas.openxmlformats.org/officeDocument/2006/relationships/slide" Target="slides/slide79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90" Type="http://schemas.openxmlformats.org/officeDocument/2006/relationships/notesMaster" Target="notesMasters/notesMaster1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slide" Target="slides/slide48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77" Type="http://schemas.openxmlformats.org/officeDocument/2006/relationships/slide" Target="slides/slide69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9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9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4CB75-6526-4142-A771-B26B468A370A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3E924-8FC9-4187-A9F9-032291BDF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4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3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71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79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11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546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46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26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286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8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84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19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905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496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01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824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75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318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678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367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76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2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27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677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207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200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3496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73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80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182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349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45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871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93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500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52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583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5022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7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6935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969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453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1670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8222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0533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56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646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8386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206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9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2431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5184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5992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7428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699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716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2176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4477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2866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929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1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4344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334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394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56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06822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0267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5310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00028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9703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B94B-7238-4525-BAAB-065BC86A1A3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2390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39168-6978-4CD2-829E-275A4C5BD2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52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000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F1547-0613-42C1-B87B-C5F7EAFED23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388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6A74F-93F2-4666-B43B-E0BBF80ADBB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2268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34C51-9091-4907-A5FD-9BB2B2A592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1707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A5931-4B5F-49BB-8736-0C4DE44DDD2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1863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4EE8A-949D-4DF0-A093-89C4D19EF1C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8065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D4A72-8168-42D2-8E52-A5534C574B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22056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8803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F48AA-FAAD-4A5B-AF17-9CC3EC897FE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4247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77-1D6E-4A10-A0FD-AA437FD746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9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DFF6-F69F-438F-A1E8-583AC08A5D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48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4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4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62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9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82876A-56E0-4ABF-9977-91F17B2BD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6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ườ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Niên</a:t>
            </a: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66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sz="4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endParaRPr lang="en-US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4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đi, rừng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núi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đua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chen ngàn cỏ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26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387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5.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triều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sóng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cao đẹp đại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dương,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5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7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42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51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25000"/>
              </a:lnSpc>
              <a:defRPr/>
            </a:pPr>
            <a:r>
              <a:rPr lang="en-US" sz="28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second Book of the </a:t>
            </a:r>
            <a:r>
              <a:rPr lang="en-US" sz="28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Prophet Malachi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Thus says the Lord GOD: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Lo, I am sending my messenger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to prepare the way before me;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And suddenly there will come to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temple the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LORD whom you seek,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And the messenger of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covenant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whom you desire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Yes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, he is coming, says the LORD of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hosts.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But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who will endure the day of his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coming? And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who can stand when 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appears? For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he is like the refiner’s fire,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or like the fuller’s lye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He will sit refining and purifying silver,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and he will purify the sons of Levi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39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2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91440"/>
            <a:ext cx="9144000" cy="6814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r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efining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them like gold or like silver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that they may offer due sacrifice to the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LORD.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Then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the sacrifice of Judah 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and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Jerusalem will </a:t>
            </a: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please the LORD,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dirty="0">
                <a:solidFill>
                  <a:schemeClr val="bg1"/>
                </a:solidFill>
                <a:latin typeface="Arial" charset="0"/>
                <a:cs typeface="Arial" charset="0"/>
              </a:rPr>
              <a:t>as in the days of old, as in years gone by</a:t>
            </a:r>
            <a:r>
              <a:rPr lang="en-US" sz="39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9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9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0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1219200"/>
            <a:ext cx="912571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Vua hiển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endParaRPr lang="en-US" sz="8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vậy</a:t>
            </a: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23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cửa ơi!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ngẩng đầu lên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Vươn mình lên, hỡi cửa ngàn thu.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Vua hiển vinh, Ngài ngự qua.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Vua hiển vinh, Ngài ngự qua.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" y="722531"/>
            <a:ext cx="8973312" cy="5789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Lạy Tổng lãnh thiên thần Mi-ca-e,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là vị Nguyên soái cơ binh trên trời,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phù hộ chúng con trong cuộc chiến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chống sự dữ và cạm bẫy ác thần.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Xin dùng quyền phép Chúa trị Xatan</a:t>
            </a:r>
            <a:r>
              <a:rPr lang="en-US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en-US" sz="4200" i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1219200"/>
            <a:ext cx="912571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Vua hiển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endParaRPr lang="en-US" sz="8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vậy</a:t>
            </a: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23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5942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hiển vinh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ấy chính là ai?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Đó là Chúa dũng lực hùng anh.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Đó chính là Vua của chinh chiến,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Đó chính là Vua của chinh chiến.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1219200"/>
            <a:ext cx="912571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Vua hiển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endParaRPr lang="en-US" sz="8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vậy</a:t>
            </a: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2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23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Các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cửa ơi!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hãy ngẩng đầu lên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Vươn mình lên, hỡi cửa ngàn thu.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Vua hiển vinh, Ngài ngự qua.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Để Vua hiển vinh, Ngài ngự qua.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28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1219200"/>
            <a:ext cx="912571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Vua hiển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endParaRPr lang="en-US" sz="8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vậy</a:t>
            </a: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8288" y="96530"/>
            <a:ext cx="91257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Tv</a:t>
            </a:r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23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502920"/>
            <a:ext cx="9125712" cy="6109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0000"/>
              </a:lnSpc>
              <a:defRPr/>
            </a:pPr>
            <a:r>
              <a:rPr lang="en-US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 </a:t>
            </a:r>
            <a:r>
              <a:rPr lang="vi-VN" sz="4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Vua </a:t>
            </a: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hiển vinh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ấy chính là ai?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Đó là Chúa muôn đạo thiên binh.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thật là Vua là Hoàng đế,</a:t>
            </a:r>
          </a:p>
          <a:p>
            <a:pPr marL="0" indent="0" algn="ctr">
              <a:lnSpc>
                <a:spcPct val="170000"/>
              </a:lnSpc>
              <a:defRPr/>
            </a:pPr>
            <a:r>
              <a:rPr lang="vi-VN" sz="4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Chúa thật là Vua thật hiển vinh.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201894"/>
            <a:ext cx="91257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Đáp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Ca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6426" y="1219200"/>
            <a:ext cx="9125712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65000"/>
              </a:lnSpc>
              <a:defRPr/>
            </a:pP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Vua hiển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vinh</a:t>
            </a:r>
            <a:endParaRPr lang="en-US" sz="8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65000"/>
              </a:lnSpc>
              <a:defRPr/>
            </a:pP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là </a:t>
            </a:r>
            <a:r>
              <a:rPr lang="vi-VN" sz="8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ai </a:t>
            </a:r>
            <a:r>
              <a:rPr lang="vi-VN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vậy</a:t>
            </a:r>
            <a:r>
              <a:rPr lang="en-US" sz="8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  <a:endParaRPr lang="en-US" sz="8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628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Thánh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Vịnh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1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31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Bài</a:t>
            </a:r>
            <a:r>
              <a:rPr lang="en-US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</a:t>
            </a:r>
            <a:r>
              <a:rPr lang="vi-VN" sz="24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rích </a:t>
            </a:r>
            <a:r>
              <a:rPr lang="vi-VN" sz="24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thư gửi tín hữu Do-thái.</a:t>
            </a:r>
            <a:endParaRPr lang="en-US" sz="2400" dirty="0" smtClean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Vì các con trẻ cùng chung thân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phận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máu thịt,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chính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Chúa Giêsu cũng giống như chúng, cũng thông phần điều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đó,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nhờ cái chết của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huỷ diệt kẻ thống trị sự chết là ma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quỷ,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35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để giải thoát tất cả những kẻ sợ chết mà làm nô lệ suốt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chưng Người không đến cứu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giúp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các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thiên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nhưng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đến cứu giúp con cái Abraham. Bởi thế, Người nên giống anh em Mình mọi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đàng,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ngõ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hầu trong khi phụng sự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-20595"/>
            <a:ext cx="9144000" cy="7155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trở thành đại giáo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trưởng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lành và trung tín với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đền tội cho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Quả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thật, bởi chính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đã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chịu khổ hình và chịu thử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thách,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nên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Người có thể cứu giúp những ai sống trong thử thách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defRPr/>
            </a:pP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40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5448" y="722531"/>
            <a:ext cx="8970264" cy="576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cùng thuộc hạ đang rảo quanh thế giới</a:t>
            </a:r>
            <a:r>
              <a:rPr lang="en-US" sz="42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tìm mọi cách làm hại các linh hồn,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vi-VN" sz="4200" dirty="0">
                <a:solidFill>
                  <a:schemeClr val="bg1"/>
                </a:solidFill>
                <a:latin typeface="Arial" charset="0"/>
                <a:cs typeface="Arial" charset="0"/>
              </a:rPr>
              <a:t>và giam chúng trong hoả ngục đời đời</a:t>
            </a:r>
            <a:r>
              <a:rPr lang="vi-VN" sz="4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vi-VN" sz="420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5000"/>
              </a:lnSpc>
              <a:defRPr/>
            </a:pPr>
            <a:r>
              <a:rPr lang="vi-VN" sz="43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Amen</a:t>
            </a:r>
            <a:r>
              <a:rPr lang="vi-VN" sz="4300" b="1" dirty="0">
                <a:solidFill>
                  <a:srgbClr val="FF9900"/>
                </a:solidFill>
                <a:latin typeface="Arial" charset="0"/>
                <a:cs typeface="Arial" charset="0"/>
              </a:rPr>
              <a:t>.</a:t>
            </a:r>
            <a:endParaRPr lang="en-US" sz="4300" b="1" i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09728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Kinh Cầu </a:t>
            </a:r>
            <a:r>
              <a:rPr lang="it-IT" sz="2600" b="1" dirty="0">
                <a:solidFill>
                  <a:srgbClr val="FF9900"/>
                </a:solidFill>
                <a:latin typeface="Arial" charset="0"/>
                <a:cs typeface="Arial" charset="0"/>
              </a:rPr>
              <a:t>Tổng Lãnh Thiên Thần </a:t>
            </a:r>
            <a:r>
              <a:rPr lang="it-IT" sz="26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Micae</a:t>
            </a:r>
            <a:endParaRPr lang="en-US" sz="26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2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943600" y="73152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Tung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Hô</a:t>
            </a:r>
            <a:r>
              <a:rPr lang="en-US" sz="2400" b="1" dirty="0" smtClean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>
                <a:solidFill>
                  <a:srgbClr val="FF9900"/>
                </a:solidFill>
                <a:latin typeface="Arial" charset="0"/>
                <a:cs typeface="Arial" charset="0"/>
              </a:rPr>
              <a:t>Tin </a:t>
            </a:r>
            <a:r>
              <a:rPr lang="en-US" sz="2400" b="1" dirty="0" err="1" smtClean="0">
                <a:solidFill>
                  <a:srgbClr val="FF9900"/>
                </a:solidFill>
                <a:latin typeface="Arial" charset="0"/>
                <a:cs typeface="Arial" charset="0"/>
              </a:rPr>
              <a:t>Mừng</a:t>
            </a:r>
            <a:endParaRPr lang="en-US" sz="2400" b="1" dirty="0">
              <a:solidFill>
                <a:srgbClr val="FF9900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497087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Đức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Kitô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là ánh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sáng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soi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đường cho dân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ngoại,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vinh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quang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Is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rae</a:t>
            </a:r>
            <a:r>
              <a:rPr lang="en-US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600" dirty="0">
                <a:solidFill>
                  <a:srgbClr val="FFFFFF"/>
                </a:solidFill>
                <a:latin typeface="Arial" charset="0"/>
                <a:cs typeface="Arial" charset="0"/>
              </a:rPr>
              <a:t>Dân </a:t>
            </a:r>
            <a:r>
              <a:rPr lang="vi-VN" sz="4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Chúa.</a:t>
            </a:r>
            <a:endParaRPr lang="en-US" sz="46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, Alleluia,</a:t>
            </a:r>
            <a:r>
              <a:rPr lang="en-US" sz="48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>
                <a:solidFill>
                  <a:srgbClr val="FFFF00"/>
                </a:solidFill>
                <a:latin typeface="Arial" charset="0"/>
                <a:cs typeface="Arial" charset="0"/>
              </a:rPr>
              <a:t>Alleluia</a:t>
            </a:r>
            <a:endParaRPr lang="en-US" sz="48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72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28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A reading from the Holy Gospel according to Luke</a:t>
            </a:r>
            <a:endParaRPr lang="en-US" sz="28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the days were completed for their purification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according to the law of Moses,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Mary and Joseph took Jesus up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Jerusalem 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present him to the Lord,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just as it is written in the law of the Lord,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Every male that opens the womb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shall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1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82880"/>
            <a:ext cx="9144000" cy="6694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consecrated to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Lord,</a:t>
            </a:r>
          </a:p>
          <a:p>
            <a:pPr marL="0" indent="0">
              <a:lnSpc>
                <a:spcPct val="12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offer the sacrifice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of a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pair of turtledoves or two young pigeons,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in accordance with the dictate in the law of the Lord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Now there was a man in Jerusalem whose name was Simeon.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This man was righteous and devout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awaiting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consolation of Israel,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Holy Spirit was upon him.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It had been revealed to him by the Holy Spirit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that he should not see death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before he had seen the Christ of the Lord.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came in the Spirit into the temple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;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and when the parents brought in the child Jesus 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perform the custom of the law in regard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he took him into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arms and blessed God, saying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: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“Now, Master, you may let your servant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go in peace,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according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to your word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42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for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my eyes have seen your salvation,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which you prepared in the sight of all the peoples: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 light for revelation to the Gentiles,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glory for your people Israel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.”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child’s father and mother were amazed at what was said about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;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Simeon blessed them and said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Mary His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mother,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“Behold, this child is destined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for the fall and rise of many in Israel,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to be a sign that will be contradicted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- and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you yourself a sword will pierce--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so that the thoughts of many hearts may be revealed.”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There was also a prophetess, Anna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daughter of </a:t>
            </a:r>
            <a:r>
              <a:rPr lang="en-US" sz="3900" dirty="0" err="1">
                <a:solidFill>
                  <a:srgbClr val="FFFFFF"/>
                </a:solidFill>
                <a:latin typeface="Arial" charset="0"/>
                <a:cs typeface="Arial" charset="0"/>
              </a:rPr>
              <a:t>Phanuel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, of the tribe of Asher.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She was advanced in years,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having lived seven years with her husband after her marriage,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then as a widow until she was eighty-four.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She never left the temple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but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worshiped night and day with fasting and prayer.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coming forward at that very time,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she gave thanks to God and spoke about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child 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all who were awaiting the redemption of Jerusalem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When they had fulfilled all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prescriptions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98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of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law of the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Lord,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they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returned to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Galilee,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their own town of Nazareth.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The child grew and became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strong,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filled </a:t>
            </a: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with wisdom;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en-US" sz="3900" dirty="0">
                <a:solidFill>
                  <a:srgbClr val="FFFFFF"/>
                </a:solidFill>
                <a:latin typeface="Arial" charset="0"/>
                <a:cs typeface="Arial" charset="0"/>
              </a:rPr>
              <a:t>and the favor of God was upon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Him.</a:t>
            </a:r>
          </a:p>
          <a:p>
            <a:pPr marL="0" indent="0">
              <a:lnSpc>
                <a:spcPct val="145000"/>
              </a:lnSpc>
              <a:defRPr/>
            </a:pP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</a:t>
            </a:r>
            <a:endParaRPr lang="en-US" sz="3600" b="1" dirty="0">
              <a:solidFill>
                <a:srgbClr val="FF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5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</a:t>
            </a: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 thánh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trên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thiên đình hiển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vinh,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3196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9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5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73152"/>
            <a:ext cx="9144000" cy="712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Kinh</a:t>
            </a:r>
            <a:r>
              <a:rPr lang="en-US" sz="2600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Tin Kính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Công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Đồng</a:t>
            </a:r>
            <a:r>
              <a:rPr lang="en-US" sz="2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6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Nicea</a:t>
            </a:r>
            <a:endParaRPr lang="en-US" sz="26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Thiên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Cha toàn năng,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Ðấng tạo thành trời đất,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muôn vật hữu hình và vô hình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Tôi tin kính một Chúa Giêsu Kitô,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Một Thiên Chúa,</a:t>
            </a:r>
          </a:p>
          <a:p>
            <a:pPr marL="0" indent="0">
              <a:lnSpc>
                <a:spcPct val="135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sinh bởi Ðức Chúa Cha từ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muôn đời.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8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7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là Thiên Chúa bởi Thiên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Ánh sáng bởi Ánh sáng,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Thiên Chúa thật bởi Thiên Chúa thật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 sinh ra mà không phải được tạo thành,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 bản thể với Ðức Chúa Cha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nhờ Người mà muôn vật được tạo thành.</a:t>
            </a:r>
          </a:p>
          <a:p>
            <a:pPr marL="0" indent="0">
              <a:lnSpc>
                <a:spcPct val="145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Vì loài người chúng ta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5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95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để cứu độ chúng ta,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từ trời xuống thế.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Bởi phép Ðức Chúa Thánh Thần,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nhập thể trong lòng Trinh Nữ Maria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đã làm người.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đóng đinh vào thập giá vì chúng ta,</a:t>
            </a:r>
          </a:p>
        </p:txBody>
      </p:sp>
    </p:spTree>
    <p:extLst>
      <p:ext uri="{BB962C8B-B14F-4D97-AF65-F5344CB8AC3E}">
        <p14:creationId xmlns:p14="http://schemas.microsoft.com/office/powerpoint/2010/main" val="8820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70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thời quan Phongxiô Philatô;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chịu khổ hình và mai táng,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 thứ ba Người sống lại như lời Thánh Kinh.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lên trời,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ngự bên hữu Ðức Chúa Cha,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Người sẽ lại đến trong vinh quang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để phán xét kẻ sống và kẻ chết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Nước Người sẽ không bao giờ cùng.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34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85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tin kính Ðức Chúa Thánh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Thần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 Thiên Chúa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là Ðấng ban sự sống,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bởi Ðức Chúa Cha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Ðức Chúa Con mà ra.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được phụng thờ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tôn vinh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với Ðức Chúa Cha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Ðức Chúa Con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3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Người đã dùng các tiên tri mà phán dạy.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728"/>
            <a:ext cx="9144000" cy="6622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tin Hội thánh duy nhất,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thánh thiện,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 giáo và tông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truyền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tuyên xưng có một Phép Rửa để tha tội.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Tôi trông đợi kẻ chết sống lại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sự sống đời sau.</a:t>
            </a:r>
            <a: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4300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endParaRPr lang="vi-VN" sz="43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4000"/>
              </a:lnSpc>
              <a:defRPr/>
            </a:pPr>
            <a:r>
              <a:rPr lang="vi-VN" sz="4300" dirty="0" smtClean="0">
                <a:solidFill>
                  <a:srgbClr val="FF9933"/>
                </a:solidFill>
                <a:latin typeface="Arial" charset="0"/>
                <a:cs typeface="Arial" charset="0"/>
              </a:rPr>
              <a:t>Amen.</a:t>
            </a:r>
            <a:endParaRPr lang="en-US" sz="4300" dirty="0">
              <a:solidFill>
                <a:srgbClr val="FF9933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8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348" y="822960"/>
            <a:ext cx="91440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xin tiến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rượu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bánh nơi nương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đồng,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do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bông lúa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thơm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và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nho chín sạch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trong.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Ðôi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tay tháng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nắng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mưa vun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trồng,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của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lễ tỏa hương quyện áng mây hồng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Xin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7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348" y="429101"/>
            <a:ext cx="9144000" cy="653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xin dâng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hiến lễ tinh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tuyền.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tiếng ngợi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bài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tình khúc dịu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êm.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Cha thương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nhận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con yêu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thề không dám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phai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Xin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348" y="822960"/>
            <a:ext cx="9144000" cy="597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40000"/>
              </a:lnSpc>
              <a:defRPr/>
            </a:pP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Con xin tiến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xác thân linh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Con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 tiến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dâng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hợp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với bánh rượu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ngon.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thương chúc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lành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lễ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dâng chân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thành.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Rượu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bánh trở nên cuộc sống nhân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Xin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6348" y="429101"/>
            <a:ext cx="9144000" cy="653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20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Con xin dâng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này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hiến lễ tinh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tuyền.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Cùng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tiếng ngợi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bài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tình khúc dịu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êm.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Cha thương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nhận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trọn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con yêu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mến,</a:t>
            </a:r>
            <a:r>
              <a:rPr lang="en-US" sz="40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đến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muôn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đời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thề không dám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phai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91400" y="182880"/>
            <a:ext cx="1734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Tiến 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 Xin Tiến Dâng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32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cho những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tinh thần nghèo khó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vì Nước Trời dành sẵn cho các ngươi.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Phúc cho những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hiền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lành và khiêm nhường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thì cơ nghiệp dành sẵn cho riêng mình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là ơn Chúa ban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đến với những người thành tâm lắng nghe.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dạy ta lối đi,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nẻo đường chân lý.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biết kiếm tìm đường ngay bước theo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ai,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sống hết mình niềm tin sắt son.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3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cho những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vướng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u buồn đau đớn,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niềm an ủi sẽ đến bên các ngươi.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Phúc cho những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một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lòng tìm công bình,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thì an bình đầy ắp trong tim mình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1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là ơn Chúa ban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đến với những người thành tâm lắng nghe.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dạy ta lối đi,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nẻo đường chân lý.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biết kiếm tìm đường ngay bước theo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ai,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sống hết mình niềm tin sắt son.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thay những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có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tâm hồn trong trắng,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thì sẽ được nhìn thấy Thiên Chúa luôn.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Phúc thay những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hòa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thuận tạo an bình,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họ sẽ là dòng dõi Cha trên trời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8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là ơn Chúa ban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đến với những người thành tâm lắng nghe.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dạy ta lối đi,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nẻo đường chân lý.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biết kiếm tìm đường ngay bước theo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ai,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sống hết mình niềm tin sắt son.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27673"/>
            <a:ext cx="9144000" cy="5872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  <a:defRPr/>
            </a:pP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4.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Phúc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thay những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giữa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truy lùng vây hãm,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vì Nước Trời là chỗ nơi náu thân.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Phúc cho các con vì Thầy bị bách hại,</a:t>
            </a:r>
          </a:p>
          <a:p>
            <a:pPr algn="ctr">
              <a:lnSpc>
                <a:spcPct val="160000"/>
              </a:lnSpc>
              <a:defRPr/>
            </a:pP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phần thưởng </a:t>
            </a: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được</a:t>
            </a:r>
            <a:endParaRPr lang="en-US" sz="40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60000"/>
              </a:lnSpc>
              <a:defRPr/>
            </a:pPr>
            <a:r>
              <a:rPr lang="vi-VN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dành </a:t>
            </a:r>
            <a:r>
              <a:rPr lang="vi-VN" sz="4000" dirty="0">
                <a:solidFill>
                  <a:srgbClr val="FFFFFF"/>
                </a:solidFill>
                <a:latin typeface="Arial" charset="0"/>
                <a:cs typeface="Arial" charset="0"/>
              </a:rPr>
              <a:t>sẵn trên Quê Trời</a:t>
            </a:r>
            <a:r>
              <a:rPr lang="en-US" sz="4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vi-VN" sz="40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r>
              <a:rPr lang="en-US" sz="4800" dirty="0">
                <a:solidFill>
                  <a:srgbClr val="FFFFFF"/>
                </a:solidFill>
                <a:latin typeface="Arial" charset="0"/>
                <a:cs typeface="Arial" charset="0"/>
              </a:rPr>
              <a:t>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nào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thế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nhân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dòng thời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gian,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9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74320"/>
            <a:ext cx="9144000" cy="6754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2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là ơn Chúa ban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đến với những người thành tâm lắng nghe.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dạy ta lối đi,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nẻo đường chân lý.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</a:t>
            </a:r>
            <a:r>
              <a:rPr lang="vi-VN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ai</a:t>
            </a:r>
            <a:r>
              <a:rPr lang="en-US" sz="36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  <a:endParaRPr lang="vi-VN" sz="360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biết kiếm tìm đường ngay bước theo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Tám mối phúc thật dành cho những ai,</a:t>
            </a:r>
          </a:p>
          <a:p>
            <a:pPr algn="ctr">
              <a:lnSpc>
                <a:spcPct val="140000"/>
              </a:lnSpc>
              <a:defRPr/>
            </a:pPr>
            <a:r>
              <a:rPr lang="vi-VN" sz="3600" dirty="0">
                <a:solidFill>
                  <a:srgbClr val="FFFFFF"/>
                </a:solidFill>
                <a:latin typeface="Arial" charset="0"/>
                <a:cs typeface="Arial" charset="0"/>
              </a:rPr>
              <a:t>dám sống hết mình niềm tin sắt son.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315200" y="182880"/>
            <a:ext cx="1809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Hiệ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p</a:t>
            </a:r>
            <a:r>
              <a:rPr lang="en-US" sz="24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99752"/>
            <a:ext cx="912571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Tám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ối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húc </a:t>
            </a:r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hật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67199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1.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Ðông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qua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mau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trúc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xinh nghiêng nghiêng đợi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chờ.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Xuân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mới về hồn con say ngát ý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thơ.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Hoa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xinh tươi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thắm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trong làn gió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mới.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Tiến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dâng Mẹ Nữ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Vương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mùa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xuân yêu thương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mùa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9050" y="429101"/>
            <a:ext cx="9144000" cy="655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kính dâng lên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 dẫu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nguy trăm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hãy thương xuống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ân chan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tháng ngày chúc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khen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357" y="161987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mùa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0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67199"/>
            <a:ext cx="9144000" cy="6394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2.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Xuân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êm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say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ngất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ngây như muôn nụ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vui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gió về cùng vang ca khúc yêu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đương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Tim ươm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Xuân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thắm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xinh trong màu mắt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biếc.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Hãy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ca khen Nữ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Vương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mùa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xuân yêu thương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mùa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9050" y="429101"/>
            <a:ext cx="9144000" cy="655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kính dâng lên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 dẫu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nguy trăm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hãy thương xuống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ân chan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tháng ngày chúc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khen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357" y="161987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mùa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76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927" y="667199"/>
            <a:ext cx="9144000" cy="6321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33000"/>
              </a:lnSpc>
              <a:defRPr/>
            </a:pP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Xin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chi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đây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trước tôn nhan Mẹ nhân hiền.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tháng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ngày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ơi trông đến quê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hương.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Tuy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phong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sương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vẫn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luôn quay về một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hướng.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Sống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trong Mẹ Nữ </a:t>
            </a: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Vương</a:t>
            </a:r>
            <a:endParaRPr lang="en-US" sz="3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33000"/>
              </a:lnSpc>
              <a:defRPr/>
            </a:pPr>
            <a:r>
              <a:rPr lang="vi-VN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mùa </a:t>
            </a:r>
            <a:r>
              <a:rPr lang="vi-VN" sz="3800" dirty="0">
                <a:solidFill>
                  <a:srgbClr val="FFFFFF"/>
                </a:solidFill>
                <a:latin typeface="Arial" charset="0"/>
                <a:cs typeface="Arial" charset="0"/>
              </a:rPr>
              <a:t>xuân yêu thương</a:t>
            </a:r>
            <a:r>
              <a:rPr lang="en-US" sz="3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.</a:t>
            </a:r>
            <a:endParaRPr lang="en-US" sz="3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6927" y="18288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mùa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9050" y="429101"/>
            <a:ext cx="9144000" cy="655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35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Maria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chúng con kính dâng lên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,</a:t>
            </a: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tin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 dẫu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ngàn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khó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nguy trăm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đường.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Mẹ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hãy thương xuống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muôn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hồng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ân chan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chứa.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Nguyện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tháng ngày chúc 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khen</a:t>
            </a:r>
            <a:endParaRPr lang="en-US" sz="39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43000"/>
              </a:lnSpc>
              <a:defRPr/>
            </a:pP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tình </a:t>
            </a:r>
            <a:r>
              <a:rPr lang="en-US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</a:t>
            </a:r>
            <a:r>
              <a:rPr lang="vi-VN" sz="39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ẹ </a:t>
            </a:r>
            <a:r>
              <a:rPr lang="vi-VN" sz="3900" dirty="0">
                <a:solidFill>
                  <a:srgbClr val="FFFFFF"/>
                </a:solidFill>
                <a:latin typeface="Arial" charset="0"/>
                <a:cs typeface="Arial" charset="0"/>
              </a:rPr>
              <a:t>yêu thương.</a:t>
            </a:r>
            <a:endParaRPr lang="en-US" sz="39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467600" y="182880"/>
            <a:ext cx="1657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Kết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357" y="161987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vi-VN" sz="2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Nữ vương mùa </a:t>
            </a:r>
            <a:r>
              <a:rPr lang="vi-VN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5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ồ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136338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Chầu</a:t>
            </a:r>
            <a:r>
              <a:rPr lang="en-US" sz="9000" b="1" i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9000" b="1" i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</a:t>
            </a: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9000" b="1" i="1" dirty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4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12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4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Con </a:t>
            </a: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mến yêu tin thờ trong lòng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Cùng chút tình ngây thơ ngắm trông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Thánh Thể Chúa cả càn khôn</a:t>
            </a: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Hằng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xót</a:t>
            </a:r>
            <a:r>
              <a:rPr lang="en-US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ươ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ng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tự</a:t>
            </a:r>
            <a:r>
              <a:rPr lang="en-US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4200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hiến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vi-VN" sz="42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vì con</a:t>
            </a:r>
            <a:r>
              <a:rPr lang="vi-VN" sz="42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Giờ đây hạnh phúc độc nhất đời con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Êm đềm Chúa nhìn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Lòng con ngây ngất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1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8288" y="1143000"/>
            <a:ext cx="9144000" cy="450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Xin Chúa thương ban nhiều ơn lành, phù giúp đoàn con trên thế 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gian.</a:t>
            </a:r>
            <a:endParaRPr lang="en-US" sz="41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Qua </a:t>
            </a: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kiếp khổ trí tỉnh lòng 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thanh,</a:t>
            </a:r>
            <a:endParaRPr lang="en-US" sz="41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75000"/>
              </a:lnSpc>
              <a:defRPr/>
            </a:pP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về </a:t>
            </a:r>
            <a:r>
              <a:rPr lang="vi-VN" sz="4100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tới quê đầy phúc bình an</a:t>
            </a:r>
            <a:r>
              <a:rPr lang="vi-VN" sz="41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</a:t>
            </a:r>
            <a:endParaRPr lang="en-US" sz="41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Phút </a:t>
            </a:r>
            <a:r>
              <a:rPr lang="en-US" sz="4400" b="1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Than </a:t>
            </a:r>
            <a:r>
              <a:rPr lang="en-US" sz="4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Thở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9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76200" y="76200"/>
            <a:ext cx="914400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Giờ đây hạnh phúc độc nhất đời con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Êm đềm Chúa nhìn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hạnh phúc nào hơn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Lòng con ngây ngất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tin Chúa yêu Chúa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Trong tình Chúa yêu con</a:t>
            </a:r>
            <a:endParaRPr lang="en-US" sz="4000" i="1" dirty="0" smtClean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000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phó dâng tâm hồn.</a:t>
            </a:r>
            <a:endParaRPr lang="en-US" sz="4200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1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ồ</a:t>
            </a:r>
          </a:p>
        </p:txBody>
      </p:sp>
    </p:spTree>
    <p:extLst>
      <p:ext uri="{BB962C8B-B14F-4D97-AF65-F5344CB8AC3E}">
        <p14:creationId xmlns:p14="http://schemas.microsoft.com/office/powerpoint/2010/main" val="1549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4953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Thinh</a:t>
            </a:r>
            <a:r>
              <a:rPr lang="en-US" sz="36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3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ồ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51753" y="1842985"/>
            <a:ext cx="8153400" cy="244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/>
            </a:pP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90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Thánh </a:t>
            </a:r>
            <a:r>
              <a:rPr lang="vi-VN" sz="90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endParaRPr lang="en-US" sz="90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297164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guyện </a:t>
            </a:r>
            <a:r>
              <a:rPr lang="en-US" sz="7500" b="1" i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rướ</a:t>
            </a:r>
            <a:r>
              <a:rPr lang="en-US" sz="7500" b="1" i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7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5547" y="324433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ồ</a:t>
            </a:r>
          </a:p>
        </p:txBody>
      </p:sp>
    </p:spTree>
    <p:extLst>
      <p:ext uri="{BB962C8B-B14F-4D97-AF65-F5344CB8AC3E}">
        <p14:creationId xmlns:p14="http://schemas.microsoft.com/office/powerpoint/2010/main" val="54127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76200"/>
            <a:ext cx="9067800" cy="637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là đá, trên viên đá này</a:t>
            </a:r>
          </a:p>
          <a:p>
            <a:pPr algn="ctr">
              <a:lnSpc>
                <a:spcPts val="7000"/>
              </a:lnSpc>
            </a:pP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xây giáo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muôn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 kiên trung.</a:t>
            </a:r>
          </a:p>
          <a:p>
            <a:pPr algn="ctr">
              <a:lnSpc>
                <a:spcPts val="7000"/>
              </a:lnSpc>
            </a:pP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 con là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đá,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satan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mưu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vẫy 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endParaRPr lang="en-US" sz="4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7000"/>
              </a:lnSpc>
            </a:pP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chuyển rung</a:t>
            </a:r>
            <a:r>
              <a:rPr lang="vi-VN" sz="4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8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87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hãy cầu xin cho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 Giáo Hoàng Phanxicô.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gìn giữ Người tăng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endParaRPr lang="en-US" sz="4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lực</a:t>
            </a:r>
            <a:r>
              <a:rPr lang="en-US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endParaRPr lang="en-US" sz="4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 này hạnh phúc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thù</a:t>
            </a:r>
          </a:p>
          <a:p>
            <a:pPr algn="ctr">
              <a:lnSpc>
                <a:spcPct val="150000"/>
              </a:lnSpc>
            </a:pP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 </a:t>
            </a:r>
            <a:r>
              <a:rPr lang="en-US" sz="4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vi-VN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cho ác tâm quân </a:t>
            </a:r>
            <a:r>
              <a:rPr lang="vi-VN" sz="4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endParaRPr lang="en-US" sz="4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76200"/>
            <a:ext cx="9067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Tantum </a:t>
            </a:r>
            <a:r>
              <a:rPr lang="vi-VN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Ergo</a:t>
            </a:r>
            <a:endParaRPr lang="en-US" sz="3600" b="1" dirty="0" smtClean="0">
              <a:solidFill>
                <a:srgbClr val="FF9933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798731"/>
            <a:ext cx="9067800" cy="588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indent="-514350" algn="ctr">
              <a:lnSpc>
                <a:spcPct val="165000"/>
              </a:lnSpc>
              <a:buFont typeface="+mj-lt"/>
              <a:buAutoNum type="arabicPeriod"/>
            </a:pP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Tôn Vinh Thánh danh Giê-su chí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thánh.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Ẩn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thân nơi trong hình bánh nhỏ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mọn.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Này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là của ăn, lương thực </a:t>
            </a:r>
            <a:r>
              <a:rPr lang="en-US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hiên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ân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Đây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chính thật Ngôi Lời ẩn náu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hình.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Rày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ban cho loài nhân dưới thế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trần.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/>
            </a:r>
            <a:b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Ôi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! kính lạy Thánh Thể tình yêu.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-10357" y="914400"/>
            <a:ext cx="91440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US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3.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lên đi, trời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đất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bao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la ngợp kỳ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công,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mừng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Chúa yêu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thương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gian đến muôn ngàn đời. 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846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42950" indent="-742950" algn="ctr">
              <a:lnSpc>
                <a:spcPct val="165000"/>
              </a:lnSpc>
              <a:buFont typeface="+mj-lt"/>
              <a:buAutoNum type="arabicPeriod" startAt="2"/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Giêsu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Chúa ôi, con tôn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kính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Chúa.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Chúa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yêu con trao mình máu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bánh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rượu.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Vì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thương chúng con nên đành hạ mình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Đem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hiến dâng nuôi hồn chúng tử hèn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</a:t>
            </a:r>
            <a:r>
              <a:rPr lang="en-US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Tình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yêu bao la nào ai có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đền.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Con </a:t>
            </a:r>
            <a:r>
              <a:rPr lang="vi-VN" sz="3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kính lạy Chúa cả trời </a:t>
            </a: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cao.</a:t>
            </a:r>
            <a:endParaRPr lang="en-US" sz="38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algn="ctr">
              <a:lnSpc>
                <a:spcPct val="165000"/>
              </a:lnSpc>
            </a:pPr>
            <a:r>
              <a:rPr lang="vi-VN" sz="38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Amen.</a:t>
            </a:r>
            <a:endParaRPr lang="en-US" sz="38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60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644545"/>
            <a:ext cx="9144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defRPr/>
            </a:pP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Điệp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latin typeface="Arial" charset="0"/>
                <a:cs typeface="Arial" charset="0"/>
              </a:rPr>
              <a:t>Khúc</a:t>
            </a:r>
            <a:r>
              <a:rPr lang="en-US" sz="2400" dirty="0">
                <a:solidFill>
                  <a:srgbClr val="FF9900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Ca lên đi, chúc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tụng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Chúa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cả uy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quyền.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Trần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hoàn ơi, ca lên </a:t>
            </a: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đi,</a:t>
            </a:r>
            <a:endParaRPr lang="en-US" sz="4800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indent="0" algn="ctr">
              <a:lnSpc>
                <a:spcPct val="150000"/>
              </a:lnSpc>
              <a:defRPr/>
            </a:pPr>
            <a:r>
              <a:rPr lang="vi-VN" sz="4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triều </a:t>
            </a:r>
            <a:r>
              <a:rPr lang="vi-VN" sz="4800" dirty="0">
                <a:solidFill>
                  <a:srgbClr val="FFFFFF"/>
                </a:solidFill>
                <a:latin typeface="Arial" charset="0"/>
                <a:cs typeface="Arial" charset="0"/>
              </a:rPr>
              <a:t>thần ơi, ca lên đi.</a:t>
            </a:r>
            <a:endParaRPr lang="en-US" sz="4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39000" y="182880"/>
            <a:ext cx="1886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Ca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Nhập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Lễ</a:t>
            </a:r>
            <a:endParaRPr 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3152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sz="2400" b="1" i="1" dirty="0">
              <a:solidFill>
                <a:srgbClr val="FFFFFF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7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>
        <a:spAutoFit/>
      </a:bodyPr>
      <a:lstStyle>
        <a:defPPr marL="0" indent="0">
          <a:lnSpc>
            <a:spcPct val="114000"/>
          </a:lnSpc>
          <a:defRPr sz="4300" dirty="0" smtClean="0">
            <a:solidFill>
              <a:srgbClr val="FFFFFF"/>
            </a:solidFill>
            <a:latin typeface="Arial" charset="0"/>
            <a:cs typeface="Arial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3095</Words>
  <Application>Microsoft Office PowerPoint</Application>
  <PresentationFormat>On-screen Show (4:3)</PresentationFormat>
  <Paragraphs>489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81</vt:i4>
      </vt:variant>
    </vt:vector>
  </HeadingPairs>
  <TitlesOfParts>
    <vt:vector size="92" baseType="lpstr">
      <vt:lpstr>Arial</vt:lpstr>
      <vt:lpstr>Calibri</vt:lpstr>
      <vt:lpstr>Times New Roman</vt:lpstr>
      <vt:lpstr>Default Design</vt:lpstr>
      <vt:lpstr>2_Default Design</vt:lpstr>
      <vt:lpstr>3_Default Design</vt:lpstr>
      <vt:lpstr>4_Default Design</vt:lpstr>
      <vt:lpstr>5_Default Design</vt:lpstr>
      <vt:lpstr>6_Default Design</vt:lpstr>
      <vt:lpstr>8_Default Design</vt:lpstr>
      <vt:lpstr>9_Default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AirMagnet,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Truc Ha</dc:creator>
  <cp:lastModifiedBy>Ha Truc Dinh</cp:lastModifiedBy>
  <cp:revision>1834</cp:revision>
  <dcterms:created xsi:type="dcterms:W3CDTF">2010-03-31T06:10:49Z</dcterms:created>
  <dcterms:modified xsi:type="dcterms:W3CDTF">2020-01-31T05:24:47Z</dcterms:modified>
</cp:coreProperties>
</file>