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  <p:sldMasterId id="2147483768" r:id="rId9"/>
  </p:sldMasterIdLst>
  <p:notesMasterIdLst>
    <p:notesMasterId r:id="rId92"/>
  </p:notesMasterIdLst>
  <p:sldIdLst>
    <p:sldId id="1777" r:id="rId10"/>
    <p:sldId id="1745" r:id="rId11"/>
    <p:sldId id="1746" r:id="rId12"/>
    <p:sldId id="1870" r:id="rId13"/>
    <p:sldId id="1900" r:id="rId14"/>
    <p:sldId id="2092" r:id="rId15"/>
    <p:sldId id="2094" r:id="rId16"/>
    <p:sldId id="2095" r:id="rId17"/>
    <p:sldId id="2093" r:id="rId18"/>
    <p:sldId id="1330" r:id="rId19"/>
    <p:sldId id="1871" r:id="rId20"/>
    <p:sldId id="2105" r:id="rId21"/>
    <p:sldId id="2106" r:id="rId22"/>
    <p:sldId id="2107" r:id="rId23"/>
    <p:sldId id="2108" r:id="rId24"/>
    <p:sldId id="2109" r:id="rId25"/>
    <p:sldId id="2110" r:id="rId26"/>
    <p:sldId id="1837" r:id="rId27"/>
    <p:sldId id="1838" r:id="rId28"/>
    <p:sldId id="2123" r:id="rId29"/>
    <p:sldId id="2124" r:id="rId30"/>
    <p:sldId id="2125" r:id="rId31"/>
    <p:sldId id="2126" r:id="rId32"/>
    <p:sldId id="2127" r:id="rId33"/>
    <p:sldId id="2128" r:id="rId34"/>
    <p:sldId id="2129" r:id="rId35"/>
    <p:sldId id="1905" r:id="rId36"/>
    <p:sldId id="1878" r:id="rId37"/>
    <p:sldId id="2111" r:id="rId38"/>
    <p:sldId id="2112" r:id="rId39"/>
    <p:sldId id="2113" r:id="rId40"/>
    <p:sldId id="2114" r:id="rId41"/>
    <p:sldId id="2115" r:id="rId42"/>
    <p:sldId id="2116" r:id="rId43"/>
    <p:sldId id="2122" r:id="rId44"/>
    <p:sldId id="602" r:id="rId45"/>
    <p:sldId id="2117" r:id="rId46"/>
    <p:sldId id="2118" r:id="rId47"/>
    <p:sldId id="2119" r:id="rId48"/>
    <p:sldId id="2120" r:id="rId49"/>
    <p:sldId id="2121" r:id="rId50"/>
    <p:sldId id="1177" r:id="rId51"/>
    <p:sldId id="1220" r:id="rId52"/>
    <p:sldId id="1221" r:id="rId53"/>
    <p:sldId id="1222" r:id="rId54"/>
    <p:sldId id="1223" r:id="rId55"/>
    <p:sldId id="1224" r:id="rId56"/>
    <p:sldId id="1225" r:id="rId57"/>
    <p:sldId id="1219" r:id="rId58"/>
    <p:sldId id="1621" r:id="rId59"/>
    <p:sldId id="1947" r:id="rId60"/>
    <p:sldId id="2096" r:id="rId61"/>
    <p:sldId id="2097" r:id="rId62"/>
    <p:sldId id="2098" r:id="rId63"/>
    <p:sldId id="2099" r:id="rId64"/>
    <p:sldId id="1176" r:id="rId65"/>
    <p:sldId id="1993" r:id="rId66"/>
    <p:sldId id="2100" r:id="rId67"/>
    <p:sldId id="2101" r:id="rId68"/>
    <p:sldId id="2102" r:id="rId69"/>
    <p:sldId id="2103" r:id="rId70"/>
    <p:sldId id="2104" r:id="rId71"/>
    <p:sldId id="1829" r:id="rId72"/>
    <p:sldId id="2130" r:id="rId73"/>
    <p:sldId id="2131" r:id="rId74"/>
    <p:sldId id="2132" r:id="rId75"/>
    <p:sldId id="2133" r:id="rId76"/>
    <p:sldId id="2151" r:id="rId77"/>
    <p:sldId id="2136" r:id="rId78"/>
    <p:sldId id="2138" r:id="rId79"/>
    <p:sldId id="2139" r:id="rId80"/>
    <p:sldId id="2140" r:id="rId81"/>
    <p:sldId id="2141" r:id="rId82"/>
    <p:sldId id="2143" r:id="rId83"/>
    <p:sldId id="2142" r:id="rId84"/>
    <p:sldId id="2145" r:id="rId85"/>
    <p:sldId id="2146" r:id="rId86"/>
    <p:sldId id="2147" r:id="rId87"/>
    <p:sldId id="2148" r:id="rId88"/>
    <p:sldId id="2150" r:id="rId89"/>
    <p:sldId id="2149" r:id="rId90"/>
    <p:sldId id="2144" r:id="rId9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3" autoAdjust="0"/>
    <p:restoredTop sz="86353" autoAdjust="0"/>
  </p:normalViewPr>
  <p:slideViewPr>
    <p:cSldViewPr>
      <p:cViewPr varScale="1">
        <p:scale>
          <a:sx n="116" d="100"/>
          <a:sy n="116" d="100"/>
        </p:scale>
        <p:origin x="63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76" Type="http://schemas.openxmlformats.org/officeDocument/2006/relationships/slide" Target="slides/slide67.xml"/><Relationship Id="rId84" Type="http://schemas.openxmlformats.org/officeDocument/2006/relationships/slide" Target="slides/slide75.xml"/><Relationship Id="rId89" Type="http://schemas.openxmlformats.org/officeDocument/2006/relationships/slide" Target="slides/slide80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9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slide" Target="slides/slide57.xml"/><Relationship Id="rId74" Type="http://schemas.openxmlformats.org/officeDocument/2006/relationships/slide" Target="slides/slide65.xml"/><Relationship Id="rId79" Type="http://schemas.openxmlformats.org/officeDocument/2006/relationships/slide" Target="slides/slide70.xml"/><Relationship Id="rId87" Type="http://schemas.openxmlformats.org/officeDocument/2006/relationships/slide" Target="slides/slide78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2.xml"/><Relationship Id="rId82" Type="http://schemas.openxmlformats.org/officeDocument/2006/relationships/slide" Target="slides/slide73.xml"/><Relationship Id="rId90" Type="http://schemas.openxmlformats.org/officeDocument/2006/relationships/slide" Target="slides/slide81.xml"/><Relationship Id="rId95" Type="http://schemas.openxmlformats.org/officeDocument/2006/relationships/theme" Target="theme/theme1.xml"/><Relationship Id="rId19" Type="http://schemas.openxmlformats.org/officeDocument/2006/relationships/slide" Target="slides/slide10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77" Type="http://schemas.openxmlformats.org/officeDocument/2006/relationships/slide" Target="slides/slide68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80" Type="http://schemas.openxmlformats.org/officeDocument/2006/relationships/slide" Target="slides/slide71.xml"/><Relationship Id="rId85" Type="http://schemas.openxmlformats.org/officeDocument/2006/relationships/slide" Target="slides/slide76.xml"/><Relationship Id="rId9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slide" Target="slides/slide66.xml"/><Relationship Id="rId83" Type="http://schemas.openxmlformats.org/officeDocument/2006/relationships/slide" Target="slides/slide74.xml"/><Relationship Id="rId88" Type="http://schemas.openxmlformats.org/officeDocument/2006/relationships/slide" Target="slides/slide79.xml"/><Relationship Id="rId91" Type="http://schemas.openxmlformats.org/officeDocument/2006/relationships/slide" Target="slides/slide82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slide" Target="slides/slide69.xml"/><Relationship Id="rId81" Type="http://schemas.openxmlformats.org/officeDocument/2006/relationships/slide" Target="slides/slide72.xml"/><Relationship Id="rId86" Type="http://schemas.openxmlformats.org/officeDocument/2006/relationships/slide" Target="slides/slide77.xml"/><Relationship Id="rId9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2866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9297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11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334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3948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45601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6822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02675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65310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000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69703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50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2522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78024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6808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150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561081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6358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65964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3213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0090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707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19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277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12357" y="838200"/>
            <a:ext cx="9144000" cy="2514600"/>
          </a:xfrm>
        </p:spPr>
        <p:txBody>
          <a:bodyPr/>
          <a:lstStyle/>
          <a:p>
            <a:pPr marL="0" indent="0" algn="ctr">
              <a:buNone/>
            </a:pP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</a:t>
            </a:r>
            <a:r>
              <a:rPr lang="vi-VN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 Thứ 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vi-VN" sz="6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vi-VN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Chay</a:t>
            </a:r>
            <a:endParaRPr lang="en-US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0" y="6019800"/>
            <a:ext cx="9144000" cy="82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01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03 </a:t>
            </a:r>
            <a:r>
              <a:rPr lang="en-US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167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Book </a:t>
            </a:r>
            <a:r>
              <a:rPr lang="en-US" sz="28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Genesis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LORD God formed man out of the clay of the ground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blew into his nostrils the breath of life,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so man became a living being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Then the LORD God planted a garden in Eden, in the east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4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placed there the man whom he had formed.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Out of the ground the LORD God made various trees grow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 were delightful to look at and good for food,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with the tree of life in the middle of the garden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the tree of the knowledge of good and evil.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Now the serpent was the most cunning of all the animals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 the LORD God had made.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serpent asked the woman,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“Did God really tell you not to eat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from any of the trees in the garden?”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3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woman answered the serpent: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“We may eat of the fruit of the trees in the garden;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it is only about the fruit of the tree in the middle of the garden that God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‘You shall not eat it or even touch it, lest you die.’”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But the serpent said to the woman: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0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“You certainly will not die!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No, God knows well that the moment you eat of it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your eyes will be opened and you will be like gods who know what is good and what is evil.”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 woman saw that the tree was good for food,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pleasing to the eyes, and desirable for gaining wisdom.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she took some of its fruit and ate it;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she also gave some to her husband, who was with 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he ate it.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Then the eyes of both of them were opened,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2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37160"/>
            <a:ext cx="9144000" cy="679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they realized that they were naked;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they sewed fig leaves together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made loincloths for themselves.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8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8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8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74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r>
              <a:rPr lang="en-US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lòng nhân hậu của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4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6346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lấy lòng thương xót Ngài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hải hà vô biên xóa tội con.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ơi,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thanh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tẩy sạch bao lỗi lầm,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đã trót phạm ở trần gian.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7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 err="1">
                <a:solidFill>
                  <a:srgbClr val="FF9900"/>
                </a:solidFill>
                <a:latin typeface="Arial" charset="0"/>
                <a:cs typeface="Arial" charset="0"/>
              </a:rPr>
              <a:t>Kinh</a:t>
            </a: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 Cầu Bình </a:t>
            </a:r>
            <a:r>
              <a:rPr lang="en-US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An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40080"/>
            <a:ext cx="9125712" cy="6314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Lạy Thiên Chúa ngàn trùng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đã ban bình an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Tại Fatima,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Trinh nữ Maria đã hiện ra,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k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êu gọi cầu nguyện cho thế giới hòa bình.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cho bình an lan tràn giữa các dân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tộc</a:t>
            </a:r>
            <a:r>
              <a:rPr lang="en-US" sz="385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5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48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r>
              <a:rPr lang="en-US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lòng nhân hậu của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6346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Chúa! 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biết tội con đã phạm,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ngày đêm lầm lỗi ám ảnh con.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Chúa, Chúa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ơi!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đã bội ân với Ngài,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đừng chấp tội mà dủ thương.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7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r>
              <a:rPr lang="en-US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lòng nhân hậu của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5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6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Thiên Chúa! 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biến đời con lỗi tội,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trở nên trong trắng luôn thủy chung.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cho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luôn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được gần nhan thánh Ngài,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đổ sức mạnh của Thần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Linh.</a:t>
            </a:r>
            <a:endParaRPr lang="vi-VN" sz="4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6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r>
              <a:rPr lang="en-US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lòng nhân hậu của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0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706100"/>
            <a:ext cx="9125712" cy="6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en-US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4.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xin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ban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xuống niềm vui cứu độ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xin nâng đỡ cuộc đời con.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Lưỡi con </a:t>
            </a: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luôn</a:t>
            </a:r>
            <a:endParaRPr lang="en-US" sz="42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cất </a:t>
            </a: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lời ngợi khen Chúa Trời,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bởi Ngài cứu độ cuộc đời con.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288" y="13716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5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0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55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-21454" y="321379"/>
            <a:ext cx="91257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106209"/>
            <a:ext cx="9125712" cy="5312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Lạy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Chúa!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Nguyện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thương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con</a:t>
            </a:r>
            <a:endParaRPr lang="en-US" sz="5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</a:t>
            </a: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lòng nhân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hậu</a:t>
            </a:r>
            <a:r>
              <a:rPr lang="en-US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53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theo lòng nhân hậu của </a:t>
            </a:r>
            <a:r>
              <a:rPr lang="vi-VN" sz="5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endParaRPr lang="en-US" sz="5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57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70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91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Bài</a:t>
            </a:r>
            <a:r>
              <a:rPr lang="en-US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trích</a:t>
            </a:r>
            <a:r>
              <a:rPr lang="vi-VN" sz="24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vi-VN" sz="24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thư Thánh Phaolô Tông đồ gửi tín hữu Rôma</a:t>
            </a:r>
            <a:endParaRPr lang="en-US" sz="24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Anh em thân mến,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ũng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như do 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tội lỗi đã nhập vào thế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tội lỗi mà có sự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chết,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thế là sự chết đã truyền tới mọi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vì lẽ rằng mọi người đã phạm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khi có lề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luật,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2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có tội ở trần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nếu không có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luật,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tội không bị kể là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mà, từ thời Ađam đến thời Môsê, sự chết đã thống trị cả những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đã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không phạm tội bất tuân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lệnh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Chúa như Ađam đã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phạm.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Ađam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là hình ảnh Đấng sẽ tới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Nhưng sự sa ngã của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Ađam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6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64592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nhà lãnh đạo biết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tìm</a:t>
            </a:r>
            <a:r>
              <a:rPr lang="en-US" sz="39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dẫn đến công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mỗi người chúng con được bình an trong cõi lòng,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 qua lời bầu cử của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 vương Hòa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ình,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chúng con xây dựng thế giới giàu tình huynh đệ hơn.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Đức Kitô, Chúa chúng con.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b="1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</a:t>
            </a:r>
            <a:endParaRPr lang="en-US" sz="3900" b="1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5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thể</a:t>
            </a:r>
            <a:r>
              <a:rPr lang="en-US" sz="39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sánh được với ân huệ của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Thật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vậy, nếu vì một người duy nhất đã sa ngã, mà muôn người phải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chết,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ân sủng của Thiên Chúa ban nhờ một người duy nhất là Đức Giêsu Kitô, còn dồi dào hơn biết mấy cho muôn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35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ban cũng khác với hậu quả do một người phạm tội đã gây ra. Quả thế, vì một người duy nhất phạm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đã bị xét xử để phải mang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còn sau nhiều lần sa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ngã,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lại được Thiên Chúa ban ơn cho trở nên công chính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20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nếu bởi tội của 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sự chết đã thống trị do một người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đó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những người lãnh được ân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sủng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ơn huệ dồi dào bởi đức công chính, càng được thống trị hơn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nữa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sự sống do một người là Đức Giêsu Kitô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đó, tội của một người truyền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2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mọi người đưa tới án phạt như thế nào,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đức công chính của một người truyền sang mọi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tới bậc công chính ban sự sống cũng như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thế.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như bởi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tội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vâng lời của 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người trở thành những tội nhân thế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nào,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do đức vâng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người trở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kẻ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công chính cũng như thế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b="1" dirty="0" smtClean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900" b="1" dirty="0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9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9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9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78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800600" y="73152"/>
            <a:ext cx="434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Câu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x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ng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tr</a:t>
            </a:r>
            <a:r>
              <a:rPr lang="vi-VN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ướ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c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Phúc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Âm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92985"/>
            <a:ext cx="9144000" cy="6601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00"/>
                </a:solidFill>
                <a:latin typeface="Arial" charset="0"/>
                <a:cs typeface="Arial" charset="0"/>
              </a:rPr>
              <a:t>Lạy Đức </a:t>
            </a:r>
            <a:r>
              <a:rPr lang="vi-VN" sz="4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Kitô</a:t>
            </a:r>
            <a:r>
              <a:rPr lang="en-US" sz="4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Ngài </a:t>
            </a:r>
            <a:r>
              <a:rPr lang="vi-VN" sz="4000" dirty="0">
                <a:solidFill>
                  <a:srgbClr val="FFFF00"/>
                </a:solidFill>
                <a:latin typeface="Arial" charset="0"/>
                <a:cs typeface="Arial" charset="0"/>
              </a:rPr>
              <a:t>là Vua vinh hiển muôn đời 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(2x)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ta sống không chỉ nhờ cơm bánh,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nhưng còn nhờ mọi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miệng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Thiên Chúa phán ra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Lạy </a:t>
            </a:r>
            <a:r>
              <a:rPr lang="vi-VN" sz="4000" dirty="0">
                <a:solidFill>
                  <a:srgbClr val="FFFF00"/>
                </a:solidFill>
                <a:latin typeface="Arial" charset="0"/>
                <a:cs typeface="Arial" charset="0"/>
              </a:rPr>
              <a:t>Đức Kitô</a:t>
            </a:r>
            <a:r>
              <a:rPr lang="en-US" sz="4000" dirty="0">
                <a:solidFill>
                  <a:srgbClr val="FFFF00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00"/>
                </a:solidFill>
                <a:latin typeface="Arial" charset="0"/>
                <a:cs typeface="Arial" charset="0"/>
              </a:rPr>
              <a:t>Ngài là Vua vinh hiển muôn </a:t>
            </a:r>
            <a:r>
              <a:rPr lang="vi-VN" sz="40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đời</a:t>
            </a:r>
            <a:r>
              <a:rPr lang="en-US" sz="4000" dirty="0">
                <a:solidFill>
                  <a:srgbClr val="FFFF00"/>
                </a:solidFill>
                <a:latin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08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71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Matthew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At that time Jesus was led by the Spirit into the desert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to be tempted by the devil.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fasted for forty days and forty nights,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afterwards he was hungry.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tempter approached and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5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“If you are the Son of God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command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that these stones become loaves of bread.”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said in reply,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“It is written: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One does not live on bread alone,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but on every word that comes forth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from the mouth of God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Then the devil took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to the holy city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4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made him stand on the parapet of the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temple, 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If you are the Son of God, throw yourself down.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For it is written: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will command his angels concerning you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with their hands they will support you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5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lest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dash your foot against a stone.”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Jesus answered him,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“Again it is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written,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shall not put the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Lord, your God,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test.”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Then the devil took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up to a very high mountain,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showed him all the kingdoms of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3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84002"/>
            <a:ext cx="9144000" cy="626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2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nay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trở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cùng Chúa Chúa ơi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nay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sầu thống hối khôn nguôi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Muốn khóc cho một niềm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Đã trót bao phen ngả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nghiêng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Bước chân hoang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đàng,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mến yêu thương tình đáp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tình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9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687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world in their magnificence,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he said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"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All these I shall give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if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will prostrate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yourself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worship me.”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At this, Jesus said to him,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“Get away, Satan!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It is written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: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52400"/>
            <a:ext cx="9144000" cy="705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Lord, your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God,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shall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you worship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and Him alone shall you serve.”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Then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the devil left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 and, behold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angels came and ministered to 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05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3152"/>
            <a:ext cx="9144000" cy="712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0000"/>
              </a:lnSpc>
              <a:defRPr/>
            </a:pP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Kinh</a:t>
            </a:r>
            <a:r>
              <a:rPr lang="en-US" sz="26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Tin Kính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Công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Đồng</a:t>
            </a:r>
            <a:r>
              <a:rPr lang="en-US" sz="26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600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Nicea</a:t>
            </a:r>
            <a:endParaRPr lang="en-US" sz="26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Thiên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Cha toàn năng,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Ðấng tạo thành trời đất,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muôn vật hữu hình và vô hình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Tôi tin kính một Chúa Giêsu Kitô,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Một Thiên Chúa,</a:t>
            </a:r>
          </a:p>
          <a:p>
            <a:pPr marL="0" indent="0">
              <a:lnSpc>
                <a:spcPct val="135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sinh bởi Ðức Chúa Cha từ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trước muôn đời.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87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7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là Thiên Chúa bởi Thiên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Ánh sáng bởi Ánh sáng,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Thiên Chúa thật bởi Thiên Chúa thật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được sinh ra mà không phải được tạo thành,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 bản thể với Ðức Chúa Cha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nhờ Người mà muôn vật được tạo thành.</a:t>
            </a:r>
          </a:p>
          <a:p>
            <a:pPr marL="0" indent="0">
              <a:lnSpc>
                <a:spcPct val="145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Vì loài người chúng ta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6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5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để cứu độ chúng ta,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từ trời xuống thế.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Bởi phép Ðức Chúa Thánh Thần,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nhập thể trong lòng Trinh Nữ Maria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đã làm người.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đóng đinh vào thập giá vì chúng ta,</a:t>
            </a:r>
          </a:p>
        </p:txBody>
      </p:sp>
    </p:spTree>
    <p:extLst>
      <p:ext uri="{BB962C8B-B14F-4D97-AF65-F5344CB8AC3E}">
        <p14:creationId xmlns:p14="http://schemas.microsoft.com/office/powerpoint/2010/main" val="882074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7033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thời quan Phongxiô Philatô;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chịu khổ hình và mai táng,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ngày thứ ba Người sống lại như lời Thánh Kinh.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lên trời,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ngự bên hữu Ðức Chúa Cha,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Người sẽ lại đến trong vinh quang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phán xét kẻ sống và kẻ chết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Nước Người sẽ không bao giờ cùng.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3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93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tin kính Ðức Chúa Thánh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Thần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Thiên Chúa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là Ðấng ban sự sống,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bởi Ðức Chúa Cha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Ðức Chúa Con mà ra.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được phụng thờ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tôn vinh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với Ðức Chúa Cha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Ðức Chúa 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 đã dùng các tiên tri mà phán dạy.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9728"/>
            <a:ext cx="9144000" cy="662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tin Hội thánh duy nhất,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thiện,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công giáo và tông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tuyên xưng có một Phép Rửa để tha tội.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Tôi trông đợi kẻ chết sống lại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sự sống đời sau.</a:t>
            </a:r>
            <a: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/>
            </a:r>
            <a:br>
              <a:rPr lang="en-US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</a:br>
            <a:endParaRPr lang="vi-VN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14000"/>
              </a:lnSpc>
              <a:defRPr/>
            </a:pPr>
            <a:r>
              <a:rPr lang="vi-VN" sz="4300" dirty="0" smtClean="0">
                <a:solidFill>
                  <a:srgbClr val="FF9933"/>
                </a:solidFill>
                <a:latin typeface="Arial" charset="0"/>
                <a:cs typeface="Arial" charset="0"/>
              </a:rPr>
              <a:t>Amen.</a:t>
            </a:r>
            <a:endParaRPr lang="en-US" sz="4300" dirty="0">
              <a:solidFill>
                <a:srgbClr val="FF9933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97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303984"/>
            <a:ext cx="9144000" cy="668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là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rất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nhân hậu và hay tha thứ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dựng nên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khi nào mặc con thoái hư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là bụi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phải vương tục lụy yếu đuối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Dẫn con trên đường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thủy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chung ơn nghĩa muôn đời.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9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564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Máu chiên bò Chúa không ưng, của lễ toàn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này con đến để làm theo ý Cha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0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tác thành cho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tấm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thân của con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xin hiến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tế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mong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vẹn toàn ý Cha.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53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564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Máu chiên bò Chúa không ưng, của lễ toàn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này con đến để làm theo ý Cha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11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Hy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lễ từ xa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xưa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xóa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chi được oan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khiên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en-US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này con kính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thân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mình làm lễ dâng.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9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5646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Máu chiên bò Chúa không ưng, của lễ toàn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thiêu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nhận,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thì </a:t>
            </a:r>
            <a:r>
              <a:rPr lang="vi-VN" sz="4600" dirty="0">
                <a:solidFill>
                  <a:srgbClr val="FFFFFF"/>
                </a:solidFill>
                <a:latin typeface="Arial" charset="0"/>
                <a:cs typeface="Arial" charset="0"/>
              </a:rPr>
              <a:t>này con đến để làm theo ý Cha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4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754042"/>
            <a:ext cx="9144000" cy="541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đoái tình khoan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nhân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thứ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tha tội muôn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</a:t>
            </a:r>
            <a:r>
              <a:rPr lang="en-US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Đây là giao ước </a:t>
            </a: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</a:t>
            </a:r>
            <a:endParaRPr lang="en-US" sz="4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Cha </a:t>
            </a:r>
            <a:r>
              <a:rPr lang="vi-VN" sz="4800" dirty="0">
                <a:solidFill>
                  <a:srgbClr val="FFFFFF"/>
                </a:solidFill>
                <a:latin typeface="Arial" charset="0"/>
                <a:cs typeface="Arial" charset="0"/>
              </a:rPr>
              <a:t>lập bằng máu Con.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6476" y="73383"/>
            <a:ext cx="9125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Máu Chiên Bò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3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422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Phận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người chênh vênh vì luôn bị cám dỗ cám dỗ bên ngoài và cám dỗ bên trong, cám dỗ nguy nan vì quy về chính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mình.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nhiều phong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phận người cao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cả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nhiều xấu xa nhưng có thể vượt qua bằng khôn ngoan lựa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chọn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sống cách tự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46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Chúa Giêsu đã vượt lên chính mình vượt qua mọi cám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dỗ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vượt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mọi thách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đố.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chúng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long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hăng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say vươn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chọn Chúa mọi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luôn đẹp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Cuộc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đời bon chen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tạo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nên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nhiều cám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dỗ,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cám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dỗ bạc tiền và cám dỗ kiêu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căng,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cám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dỗ danh vọng chạy theo đời sống này. Cuộc đời qua mau có gì là bền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vững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chỉ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còn hiến cho và biết sống vì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nhau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không phải nhạt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màu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hạnh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phúc mãi ngàn sau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7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84002"/>
            <a:ext cx="9144000" cy="626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2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nay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trở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về miền đất tái sinh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nay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chính lý quang minh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Có suối nhân sinh chan ứa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Có lá hoa không tàn úa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Lúa thơm trăm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mùa,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thêm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trái ngon hoa ngọt cỏ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thừa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2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46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Chúa Giêsu đã vượt lên chính mình vượt qua mọi cám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dỗ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vượt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mọi thách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đố.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chúng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long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hăng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say vươn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chọn Chúa mọi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luôn đẹp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87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61590"/>
            <a:ext cx="914400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45000"/>
              </a:lnSpc>
              <a:defRPr/>
            </a:pPr>
            <a:r>
              <a:rPr lang="en-US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60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lòng tin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yêu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trông cậy vào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hãy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biết quên mình và sống rất khiêm nhu, hãy biết cận trọng dệt theo lời Chúa dạy, đừng tìm hư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danh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nhưng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thật lòng xa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lánh,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đừng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để thú vui lôi kéo cõi lòng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45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an vui thật sự chỉ có Chúa mà thôi</a:t>
            </a:r>
            <a:r>
              <a:rPr lang="en-US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0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6476" y="535048"/>
            <a:ext cx="9144000" cy="646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Như Chúa Giêsu đã vượt lên chính mình vượt qua mọi cám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dỗ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vượt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trên mọi thách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đố.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cho chúng con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long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hăng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say vươn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tới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biết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chọn Chúa mọi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4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để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sống luôn đẹp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ngời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endParaRPr lang="en-US" sz="4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334250" y="73152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73152"/>
            <a:ext cx="876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Cám Dỗ Trong Đời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2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994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136338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Chầu</a:t>
            </a:r>
            <a:r>
              <a:rPr lang="en-US" sz="9000" b="1" i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7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85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mến yêu tin thờ trong lòng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Cùng chút tình ngây thơ ngắm 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trông</a:t>
            </a:r>
            <a:r>
              <a:rPr lang="en-US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300" i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Trong Thánh Thể Chúa cả càn 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</a:t>
            </a:r>
            <a:r>
              <a:rPr lang="en-US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300" i="1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Hằng </a:t>
            </a:r>
            <a:r>
              <a:rPr lang="en-US" sz="4300" i="1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xót</a:t>
            </a:r>
            <a:r>
              <a:rPr lang="en-US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300" i="1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th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ươ</a:t>
            </a:r>
            <a:r>
              <a:rPr lang="en-US" sz="4300" i="1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ng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tự</a:t>
            </a:r>
            <a:r>
              <a:rPr lang="en-US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300" i="1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hiến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vì con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30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28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8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55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3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0000"/>
              </a:lnSpc>
              <a:defRPr/>
            </a:pPr>
            <a:r>
              <a:rPr lang="en-US" sz="28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đây hạnh phúc độc nhất đời con</a:t>
            </a:r>
            <a:r>
              <a:rPr lang="en-US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Êm đềm Chúa nhìn</a:t>
            </a: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con ngây ngất</a:t>
            </a: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07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1143000"/>
            <a:ext cx="9144000" cy="4684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Xin Chúa thương ban nhiều ơn lành, phù giúp đoàn con trên thế 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gian.</a:t>
            </a:r>
            <a:endParaRPr lang="en-US" sz="43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Qua </a:t>
            </a: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kiếp khổ trí tỉnh lòng 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thanh,</a:t>
            </a:r>
            <a:endParaRPr lang="en-US" sz="43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300" i="1" dirty="0">
                <a:solidFill>
                  <a:srgbClr val="FFFFFF"/>
                </a:solidFill>
                <a:latin typeface="Arial" charset="0"/>
                <a:cs typeface="Arial" charset="0"/>
              </a:rPr>
              <a:t>tới quê đầy phúc bình an</a:t>
            </a:r>
            <a:r>
              <a:rPr lang="vi-VN" sz="43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30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5240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Phút </a:t>
            </a:r>
            <a:r>
              <a:rPr lang="en-US" sz="2800" b="1" dirty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Than </a:t>
            </a:r>
            <a:r>
              <a:rPr lang="en-US" sz="28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cs typeface="Arial" charset="0"/>
              </a:rPr>
              <a:t>Thở</a:t>
            </a:r>
            <a:endParaRPr lang="en-US" sz="2800" b="1" dirty="0">
              <a:solidFill>
                <a:srgbClr val="FF99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5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76200"/>
            <a:ext cx="9144000" cy="632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0000"/>
              </a:lnSpc>
              <a:defRPr/>
            </a:pPr>
            <a:r>
              <a:rPr lang="en-US" sz="28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8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Giờ đây hạnh phúc độc nhất đời con</a:t>
            </a:r>
            <a:r>
              <a:rPr lang="en-US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0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Êm đềm Chúa nhìn</a:t>
            </a: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hạnh phúc nào hơn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con ngây ngất</a:t>
            </a:r>
            <a:r>
              <a:rPr lang="en-US" sz="4000" i="1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tin Chúa yêu Chúa</a:t>
            </a: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Trong tình Chúa yêu con</a:t>
            </a:r>
            <a:endParaRPr lang="en-US" sz="4000" i="1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80000"/>
              </a:lnSpc>
              <a:defRPr/>
            </a:pPr>
            <a:r>
              <a:rPr lang="vi-VN" sz="4000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phó dâng tâm hồn.</a:t>
            </a:r>
            <a:endParaRPr lang="en-US" sz="4200" i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3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49530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Thinh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4415547" y="324433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ồ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51753" y="1842985"/>
            <a:ext cx="8153400" cy="2440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90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 </a:t>
            </a:r>
            <a:r>
              <a:rPr lang="vi-VN" sz="90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9000" b="1" i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1297164"/>
            <a:ext cx="91440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5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guyện </a:t>
            </a:r>
            <a:r>
              <a:rPr lang="en-US" sz="75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vi-VN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rướ</a:t>
            </a:r>
            <a:r>
              <a:rPr lang="en-US" sz="7500" b="1" i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7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8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303984"/>
            <a:ext cx="9144000" cy="668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là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rất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nhân hậu và hay tha thứ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dựng nên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khi nào mặc con thoái hư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là bụi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phải vương tục lụy yếu đuối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Dẫn con trên đường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thủy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chung ơn nghĩa muôn đời.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0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228600"/>
            <a:ext cx="9067800" cy="66075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Này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là đá, trên viên đá này</a:t>
            </a:r>
          </a:p>
          <a:p>
            <a:pPr algn="ctr">
              <a:lnSpc>
                <a:spcPct val="150000"/>
              </a:lnSpc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 xây giáo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muôn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đời kiên trung.</a:t>
            </a:r>
          </a:p>
          <a:p>
            <a:pPr algn="ctr">
              <a:lnSpc>
                <a:spcPct val="150000"/>
              </a:lnSpc>
            </a:pP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Này con là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đá,</a:t>
            </a:r>
            <a:r>
              <a:rPr lang="en-US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satan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sức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mưu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 vẫy 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endParaRPr lang="en-US" sz="48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 </a:t>
            </a:r>
            <a:r>
              <a:rPr lang="vi-VN" sz="48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chuyển rung</a:t>
            </a:r>
            <a:r>
              <a:rPr lang="vi-VN" sz="4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8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2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7080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47000"/>
              </a:lnSpc>
            </a:pP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hãy cầu xin cho</a:t>
            </a:r>
          </a:p>
          <a:p>
            <a:pPr algn="ctr">
              <a:lnSpc>
                <a:spcPct val="147000"/>
              </a:lnSpc>
            </a:pP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Đức Giáo Hoàng Phanxicô.</a:t>
            </a:r>
          </a:p>
          <a:p>
            <a:pPr algn="ctr">
              <a:lnSpc>
                <a:spcPct val="147000"/>
              </a:lnSpc>
            </a:pP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gìn giữ Người tăng 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endParaRPr lang="en-US" sz="44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47000"/>
              </a:lnSpc>
            </a:pP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 lực</a:t>
            </a:r>
            <a:r>
              <a:rPr lang="en-US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</a:t>
            </a: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 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4400" dirty="0" smtClean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47000"/>
              </a:lnSpc>
            </a:pP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</a:t>
            </a: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 này hạnh phúc</a:t>
            </a:r>
          </a:p>
          <a:p>
            <a:pPr algn="ctr">
              <a:lnSpc>
                <a:spcPct val="147000"/>
              </a:lnSpc>
            </a:pP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40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thù</a:t>
            </a:r>
          </a:p>
          <a:p>
            <a:pPr algn="ctr">
              <a:lnSpc>
                <a:spcPct val="147000"/>
              </a:lnSpc>
            </a:pP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Đừng </a:t>
            </a:r>
            <a:r>
              <a:rPr lang="en-US" sz="4400" dirty="0" err="1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 </a:t>
            </a:r>
            <a:r>
              <a:rPr lang="vi-VN" sz="44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cho ác tâm quân </a:t>
            </a:r>
            <a:r>
              <a:rPr lang="vi-VN" sz="4400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endParaRPr lang="en-US" sz="4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2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vi-VN" sz="36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Tantum </a:t>
            </a:r>
            <a:r>
              <a:rPr lang="vi-VN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Ergo</a:t>
            </a:r>
            <a:endParaRPr lang="en-US" sz="3600" b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798731"/>
            <a:ext cx="90678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ctr">
              <a:lnSpc>
                <a:spcPct val="165000"/>
              </a:lnSpc>
              <a:buFont typeface="+mj-lt"/>
              <a:buAutoNum type="arabicPeriod"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Tôn Vinh Thánh danh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Giêsu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chí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thánh.</a:t>
            </a: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Ẩn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thân nơi trong hình bánh nhỏ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mọn.</a:t>
            </a: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Này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là của ăn, lương thực </a:t>
            </a: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hiên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ân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Đây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chính thật Ngôi Lời ẩn náu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hình.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Rày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ban cho loài nhân dưới thế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trần.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/>
            </a:r>
            <a:b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Ôi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! kính lạy Thánh Thể tình yêu.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06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742950" indent="-742950" algn="ctr">
              <a:lnSpc>
                <a:spcPct val="165000"/>
              </a:lnSpc>
              <a:buFont typeface="+mj-lt"/>
              <a:buAutoNum type="arabicPeriod" startAt="2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Giêsu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Chúa ôi, con tôn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kính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Chúa.</a:t>
            </a:r>
            <a:endParaRPr lang="en-US" sz="400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Chúa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yêu con trao mình máu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bánh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rượu.</a:t>
            </a:r>
            <a:endParaRPr lang="en-US" sz="400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Vì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thương chúng con nên đành hạ mình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Đem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hiến dâng nuôi hồn chúng tử hèn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Tình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yêu bao la nào ai có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đền.</a:t>
            </a:r>
            <a:endParaRPr lang="en-US" sz="400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Con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kính lạy Chúa cả trời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cao.</a:t>
            </a:r>
            <a:endParaRPr lang="en-US" sz="4000" dirty="0" smtClean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 algn="ctr">
              <a:lnSpc>
                <a:spcPct val="165000"/>
              </a:lnSpc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Amen.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892" y="152400"/>
            <a:ext cx="9144000" cy="5322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65000"/>
              </a:lnSpc>
            </a:pPr>
            <a:r>
              <a:rPr lang="vi-VN" sz="4000" b="1" dirty="0">
                <a:solidFill>
                  <a:srgbClr val="FF9933"/>
                </a:solidFill>
                <a:latin typeface="Times New Roman" panose="02020603050405020304" pitchFamily="18" charset="0"/>
              </a:rPr>
              <a:t>Chủ </a:t>
            </a:r>
            <a:r>
              <a:rPr lang="vi-VN" sz="4000" b="1" dirty="0" smtClean="0">
                <a:solidFill>
                  <a:srgbClr val="FF9933"/>
                </a:solidFill>
                <a:latin typeface="Times New Roman" panose="02020603050405020304" pitchFamily="18" charset="0"/>
              </a:rPr>
              <a:t>Tế:</a:t>
            </a:r>
            <a:endParaRPr lang="en-US" sz="4000" b="1" dirty="0" smtClean="0">
              <a:solidFill>
                <a:srgbClr val="FF9933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65000"/>
              </a:lnSpc>
            </a:pPr>
            <a:r>
              <a:rPr lang="vi-VN" sz="43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Chúa </a:t>
            </a:r>
            <a:r>
              <a:rPr lang="vi-VN" sz="4300" dirty="0">
                <a:solidFill>
                  <a:srgbClr val="FFFFFF"/>
                </a:solidFill>
                <a:latin typeface="Times New Roman" panose="02020603050405020304" pitchFamily="18" charset="0"/>
              </a:rPr>
              <a:t>đã ban bánh bởi trời cho nhân </a:t>
            </a:r>
            <a:r>
              <a:rPr lang="vi-VN" sz="43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loại</a:t>
            </a:r>
            <a:endParaRPr lang="vi-VN" sz="43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65000"/>
              </a:lnSpc>
            </a:pPr>
            <a:endParaRPr lang="en-US" sz="4000" b="1" dirty="0" smtClean="0">
              <a:solidFill>
                <a:srgbClr val="FF9933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65000"/>
              </a:lnSpc>
            </a:pPr>
            <a:r>
              <a:rPr lang="en-US" sz="4000" b="1" dirty="0" err="1" smtClean="0">
                <a:solidFill>
                  <a:srgbClr val="FF9933"/>
                </a:solidFill>
                <a:latin typeface="Times New Roman" panose="02020603050405020304" pitchFamily="18" charset="0"/>
              </a:rPr>
              <a:t>Cộng</a:t>
            </a:r>
            <a:r>
              <a:rPr lang="en-US" sz="4000" b="1" dirty="0" smtClean="0">
                <a:solidFill>
                  <a:srgbClr val="FF9933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33"/>
                </a:solidFill>
                <a:latin typeface="Times New Roman" panose="02020603050405020304" pitchFamily="18" charset="0"/>
              </a:rPr>
              <a:t>Đoàn</a:t>
            </a:r>
            <a:r>
              <a:rPr lang="vi-VN" sz="4000" b="1" dirty="0" smtClean="0">
                <a:solidFill>
                  <a:srgbClr val="FF9933"/>
                </a:solidFill>
                <a:latin typeface="Times New Roman" panose="02020603050405020304" pitchFamily="18" charset="0"/>
              </a:rPr>
              <a:t>:</a:t>
            </a:r>
            <a:endParaRPr lang="en-US" sz="4000" b="1" dirty="0" smtClean="0">
              <a:solidFill>
                <a:srgbClr val="FF9933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65000"/>
              </a:lnSpc>
            </a:pPr>
            <a:r>
              <a:rPr lang="vi-VN" sz="43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Bánh </a:t>
            </a:r>
            <a:r>
              <a:rPr lang="vi-VN" sz="4300" dirty="0">
                <a:solidFill>
                  <a:srgbClr val="FFFFFF"/>
                </a:solidFill>
                <a:latin typeface="Times New Roman" panose="02020603050405020304" pitchFamily="18" charset="0"/>
              </a:rPr>
              <a:t>có đủ mọi mùi thơm ngon.</a:t>
            </a:r>
          </a:p>
        </p:txBody>
      </p:sp>
    </p:spTree>
    <p:extLst>
      <p:ext uri="{BB962C8B-B14F-4D97-AF65-F5344CB8AC3E}">
        <p14:creationId xmlns:p14="http://schemas.microsoft.com/office/powerpoint/2010/main" val="323015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486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6200"/>
            <a:ext cx="906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</a:rPr>
              <a:t>Tụng</a:t>
            </a:r>
            <a:endParaRPr lang="en-US" sz="2800" b="1" dirty="0" smtClean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594360"/>
            <a:ext cx="90678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Chúc tụng Chúa là Thiên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Chúa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Danh Thánh Thiên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Chúa</a:t>
            </a:r>
            <a:r>
              <a:rPr lang="en-US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Chúc tụng Chúa Giêsu, thật sự là Thiên Chúa và là con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người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Danh Thánh Chúa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Giêsu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tụng Rất Thánh Trái Tim Ðức Chúa Giêsu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7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1440"/>
            <a:ext cx="90678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tụng Máu Thánh Châu Báu Chúa Giêsu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Chúa Giêsu trong Thánh Thể trên các bàn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thờ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Chúa Thánh Thần, Ðấng Bảo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trợ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95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1440"/>
            <a:ext cx="90678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Thánh Mẫu Thiên Chúa Maria rất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thánh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Rất Thánh Vô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Nhiễm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Nguyên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Tội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Mẹ lên trời cao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sang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Danh Mẹ Maria, Ðồng Trinh và Hiền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Mẫu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endParaRPr lang="en-US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94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91440"/>
            <a:ext cx="90678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Thánh Giuse, bạn thanh sạch Ðức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Maria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Chúc </a:t>
            </a:r>
            <a:r>
              <a:rPr lang="vi-VN" sz="4000" dirty="0">
                <a:solidFill>
                  <a:srgbClr val="FFFFFF"/>
                </a:solidFill>
                <a:latin typeface="Times New Roman" panose="02020603050405020304" pitchFamily="18" charset="0"/>
              </a:rPr>
              <a:t>tụng Thiên Chúa nơi các thiên thần và các </a:t>
            </a:r>
            <a:r>
              <a:rPr lang="vi-VN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thánh</a:t>
            </a:r>
            <a:r>
              <a:rPr lang="en-US" sz="4000" dirty="0" smtClean="0">
                <a:solidFill>
                  <a:srgbClr val="FFFFFF"/>
                </a:solidFill>
                <a:latin typeface="Times New Roman" panose="02020603050405020304" pitchFamily="18" charset="0"/>
              </a:rPr>
              <a:t>.</a:t>
            </a: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</a:pPr>
            <a:endParaRPr lang="vi-VN" sz="400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</a:pPr>
            <a:r>
              <a:rPr lang="vi-VN" sz="40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Amen</a:t>
            </a:r>
            <a:endParaRPr lang="en-US" sz="40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09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684002"/>
            <a:ext cx="9144000" cy="6267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2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không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nhiều nghi lễ nghênh ngang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không trở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về,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lòng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con bối rối hoang mang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Quyết chí ăn năn chừa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lỗi,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lánh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hết nguy cơ lạc lối</a:t>
            </a: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Thắp hương chân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thành,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2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trái tim con tận hiến Ngài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61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3668" y="640080"/>
            <a:ext cx="9144000" cy="623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! Chúng con tới đây sấp mình. Chân thành dâng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tấm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lòng thờ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kính.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Đoàn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con mong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năm sống đời an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ninh.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ơi! Hãy ban xuống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Việt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Nam thanh bình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Giêsu</a:t>
            </a:r>
            <a:endParaRPr lang="en-US" sz="2600" b="1" i="1" dirty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38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83883"/>
            <a:ext cx="9144000" cy="6468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8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Thánh Tâm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Giêsu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từ bi vô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ngần.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bao giờ chê chối lời ai nài van. Giờ này đoàn con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lời nguyện xin tha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thiết.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Thánh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Tâm Giê-su là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Việt muôn đời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3854" y="91440"/>
            <a:ext cx="9137073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26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Giêsu</a:t>
            </a:r>
            <a:endParaRPr lang="en-US" sz="2600" b="1" i="1" dirty="0">
              <a:solidFill>
                <a:srgbClr val="FF9933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57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08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76200" y="303984"/>
            <a:ext cx="9144000" cy="668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là Thiên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rất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nhân hậu và hay tha thứ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Ngài dựng nên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không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khi nào mặc con thoái hư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Vì là bụi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đất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phải vương tục lụy yếu đuối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Dẫn con trên đường </a:t>
            </a: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đời,</a:t>
            </a:r>
            <a:endParaRPr lang="en-US" sz="38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thủy </a:t>
            </a:r>
            <a:r>
              <a:rPr lang="vi-VN" sz="3800" dirty="0">
                <a:solidFill>
                  <a:srgbClr val="FFFFFF"/>
                </a:solidFill>
                <a:latin typeface="Arial" charset="0"/>
                <a:cs typeface="Arial" charset="0"/>
              </a:rPr>
              <a:t>chung ơn nghĩa muôn đời.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tabLst>
                <a:tab pos="5832475" algn="l"/>
              </a:tabLst>
              <a:defRPr/>
            </a:pP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 Nay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98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9368</TotalTime>
  <Words>3248</Words>
  <Application>Microsoft Office PowerPoint</Application>
  <PresentationFormat>On-screen Show (4:3)</PresentationFormat>
  <Paragraphs>476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82</vt:i4>
      </vt:variant>
    </vt:vector>
  </HeadingPairs>
  <TitlesOfParts>
    <vt:vector size="94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2200</cp:revision>
  <dcterms:created xsi:type="dcterms:W3CDTF">2010-03-31T06:10:49Z</dcterms:created>
  <dcterms:modified xsi:type="dcterms:W3CDTF">2020-02-27T07:50:45Z</dcterms:modified>
</cp:coreProperties>
</file>